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3.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2" r:id="rId2"/>
    <p:sldMasterId id="2147483688" r:id="rId3"/>
  </p:sldMasterIdLst>
  <p:notesMasterIdLst>
    <p:notesMasterId r:id="rId95"/>
  </p:notesMasterIdLst>
  <p:handoutMasterIdLst>
    <p:handoutMasterId r:id="rId96"/>
  </p:handoutMasterIdLst>
  <p:sldIdLst>
    <p:sldId id="326" r:id="rId4"/>
    <p:sldId id="380" r:id="rId5"/>
    <p:sldId id="419" r:id="rId6"/>
    <p:sldId id="457" r:id="rId7"/>
    <p:sldId id="423" r:id="rId8"/>
    <p:sldId id="426" r:id="rId9"/>
    <p:sldId id="422" r:id="rId10"/>
    <p:sldId id="450" r:id="rId11"/>
    <p:sldId id="458" r:id="rId12"/>
    <p:sldId id="674" r:id="rId13"/>
    <p:sldId id="673" r:id="rId14"/>
    <p:sldId id="714" r:id="rId15"/>
    <p:sldId id="675" r:id="rId16"/>
    <p:sldId id="690" r:id="rId17"/>
    <p:sldId id="677" r:id="rId18"/>
    <p:sldId id="446" r:id="rId19"/>
    <p:sldId id="459" r:id="rId20"/>
    <p:sldId id="461" r:id="rId21"/>
    <p:sldId id="462" r:id="rId22"/>
    <p:sldId id="463" r:id="rId23"/>
    <p:sldId id="464" r:id="rId24"/>
    <p:sldId id="470" r:id="rId25"/>
    <p:sldId id="733" r:id="rId26"/>
    <p:sldId id="471" r:id="rId27"/>
    <p:sldId id="472" r:id="rId28"/>
    <p:sldId id="473" r:id="rId29"/>
    <p:sldId id="474" r:id="rId30"/>
    <p:sldId id="475" r:id="rId31"/>
    <p:sldId id="476" r:id="rId32"/>
    <p:sldId id="477" r:id="rId33"/>
    <p:sldId id="569" r:id="rId34"/>
    <p:sldId id="570" r:id="rId35"/>
    <p:sldId id="572" r:id="rId36"/>
    <p:sldId id="573" r:id="rId37"/>
    <p:sldId id="704" r:id="rId38"/>
    <p:sldId id="734" r:id="rId39"/>
    <p:sldId id="448" r:id="rId40"/>
    <p:sldId id="605" r:id="rId41"/>
    <p:sldId id="715" r:id="rId42"/>
    <p:sldId id="607" r:id="rId43"/>
    <p:sldId id="608" r:id="rId44"/>
    <p:sldId id="610" r:id="rId45"/>
    <p:sldId id="611" r:id="rId46"/>
    <p:sldId id="612" r:id="rId47"/>
    <p:sldId id="735" r:id="rId48"/>
    <p:sldId id="614" r:id="rId49"/>
    <p:sldId id="615" r:id="rId50"/>
    <p:sldId id="616" r:id="rId51"/>
    <p:sldId id="617" r:id="rId52"/>
    <p:sldId id="618" r:id="rId53"/>
    <p:sldId id="723" r:id="rId54"/>
    <p:sldId id="725" r:id="rId55"/>
    <p:sldId id="619" r:id="rId56"/>
    <p:sldId id="620" r:id="rId57"/>
    <p:sldId id="722" r:id="rId58"/>
    <p:sldId id="621" r:id="rId59"/>
    <p:sldId id="731" r:id="rId60"/>
    <p:sldId id="729" r:id="rId61"/>
    <p:sldId id="730" r:id="rId62"/>
    <p:sldId id="727" r:id="rId63"/>
    <p:sldId id="732" r:id="rId64"/>
    <p:sldId id="719" r:id="rId65"/>
    <p:sldId id="720" r:id="rId66"/>
    <p:sldId id="721" r:id="rId67"/>
    <p:sldId id="626" r:id="rId68"/>
    <p:sldId id="627" r:id="rId69"/>
    <p:sldId id="628" r:id="rId70"/>
    <p:sldId id="630" r:id="rId71"/>
    <p:sldId id="716" r:id="rId72"/>
    <p:sldId id="631" r:id="rId73"/>
    <p:sldId id="632" r:id="rId74"/>
    <p:sldId id="636" r:id="rId75"/>
    <p:sldId id="637" r:id="rId76"/>
    <p:sldId id="640" r:id="rId77"/>
    <p:sldId id="641" r:id="rId78"/>
    <p:sldId id="643" r:id="rId79"/>
    <p:sldId id="646" r:id="rId80"/>
    <p:sldId id="648" r:id="rId81"/>
    <p:sldId id="652" r:id="rId82"/>
    <p:sldId id="655" r:id="rId83"/>
    <p:sldId id="659" r:id="rId84"/>
    <p:sldId id="667" r:id="rId85"/>
    <p:sldId id="670" r:id="rId86"/>
    <p:sldId id="706" r:id="rId87"/>
    <p:sldId id="707" r:id="rId88"/>
    <p:sldId id="710" r:id="rId89"/>
    <p:sldId id="711" r:id="rId90"/>
    <p:sldId id="698" r:id="rId91"/>
    <p:sldId id="699" r:id="rId92"/>
    <p:sldId id="718" r:id="rId93"/>
    <p:sldId id="717" r:id="rId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85">
          <p15:clr>
            <a:srgbClr val="A4A3A4"/>
          </p15:clr>
        </p15:guide>
        <p15:guide id="2" orient="horz" pos="758">
          <p15:clr>
            <a:srgbClr val="A4A3A4"/>
          </p15:clr>
        </p15:guide>
        <p15:guide id="3"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133" autoAdjust="0"/>
    <p:restoredTop sz="99834" autoAdjust="0"/>
  </p:normalViewPr>
  <p:slideViewPr>
    <p:cSldViewPr snapToGrid="0" snapToObjects="1">
      <p:cViewPr varScale="1">
        <p:scale>
          <a:sx n="107" d="100"/>
          <a:sy n="107" d="100"/>
        </p:scale>
        <p:origin x="-1496" y="-104"/>
      </p:cViewPr>
      <p:guideLst>
        <p:guide orient="horz" pos="1885"/>
        <p:guide orient="horz" pos="758"/>
        <p:guide pos="2860"/>
      </p:guideLst>
    </p:cSldViewPr>
  </p:slideViewPr>
  <p:notesTextViewPr>
    <p:cViewPr>
      <p:scale>
        <a:sx n="100" d="100"/>
        <a:sy n="100"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notesMaster" Target="notesMasters/notesMaster1.xml"/><Relationship Id="rId96" Type="http://schemas.openxmlformats.org/officeDocument/2006/relationships/handoutMaster" Target="handoutMasters/handout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theme" Target="theme/theme1.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8.wmf"/><Relationship Id="rId4" Type="http://schemas.openxmlformats.org/officeDocument/2006/relationships/image" Target="../media/image49.wmf"/><Relationship Id="rId1" Type="http://schemas.openxmlformats.org/officeDocument/2006/relationships/image" Target="../media/image46.wmf"/><Relationship Id="rId2"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 Id="rId2"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 Id="rId2"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8.wmf"/><Relationship Id="rId4" Type="http://schemas.openxmlformats.org/officeDocument/2006/relationships/image" Target="../media/image39.wmf"/><Relationship Id="rId5" Type="http://schemas.openxmlformats.org/officeDocument/2006/relationships/image" Target="../media/image40.wmf"/><Relationship Id="rId1" Type="http://schemas.openxmlformats.org/officeDocument/2006/relationships/image" Target="../media/image36.wmf"/><Relationship Id="rId2"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1/29/16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1/29/16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115DE39-E693-4240-B5ED-5B5CFD601017}" type="slidenum">
              <a:rPr lang="en-US"/>
              <a:pPr eaLnBrk="1" hangingPunct="1"/>
              <a:t>40</a:t>
            </a:fld>
            <a:endParaRPr lang="en-US"/>
          </a:p>
        </p:txBody>
      </p:sp>
      <p:sp>
        <p:nvSpPr>
          <p:cNvPr id="73731" name="Rectangle 2"/>
          <p:cNvSpPr>
            <a:spLocks noGrp="1" noRot="1" noChangeAspect="1" noChangeArrowheads="1" noTextEdit="1"/>
          </p:cNvSpPr>
          <p:nvPr>
            <p:ph type="sldImg"/>
          </p:nvPr>
        </p:nvSpPr>
        <p:spPr>
          <a:xfrm>
            <a:off x="1152525" y="692150"/>
            <a:ext cx="4552950" cy="34163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098930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D34939F-C244-9C4D-9C50-604AFD2CA801}" type="slidenum">
              <a:rPr lang="en-US"/>
              <a:pPr eaLnBrk="1" hangingPunct="1"/>
              <a:t>49</a:t>
            </a:fld>
            <a:endParaRPr lang="en-US"/>
          </a:p>
        </p:txBody>
      </p:sp>
      <p:sp>
        <p:nvSpPr>
          <p:cNvPr id="80899" name="Rectangle 2"/>
          <p:cNvSpPr>
            <a:spLocks noGrp="1" noRot="1" noChangeAspect="1" noChangeArrowheads="1" noTextEdit="1"/>
          </p:cNvSpPr>
          <p:nvPr>
            <p:ph type="sldImg"/>
          </p:nvPr>
        </p:nvSpPr>
        <p:spPr>
          <a:xfrm>
            <a:off x="1152525" y="692150"/>
            <a:ext cx="4552950" cy="341630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35866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schematic view of the way in which model bias declines and parameter uncertainty increases with increasing model complexity. Model bias is related to model fit, as measured by the residual error variance. If the number of parameters is too large, a statistical model will ‘fit the noise’ and can give biased predictions.</a:t>
            </a:r>
          </a:p>
          <a:p>
            <a:r>
              <a:rPr lang="en-US" dirty="0" smtClean="0"/>
              <a:t>Parameter uncertainty is measured by the variance-covariance matrix of the parameter estimates. The variance of key policy indicators is the product of these two sources of error and therefore has a minimum at an intermediate level of complexity (adapted from Walters 1986).</a:t>
            </a:r>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82</a:t>
            </a:fld>
            <a:endParaRPr lang="en-US"/>
          </a:p>
        </p:txBody>
      </p:sp>
    </p:spTree>
    <p:extLst>
      <p:ext uri="{BB962C8B-B14F-4D97-AF65-F5344CB8AC3E}">
        <p14:creationId xmlns:p14="http://schemas.microsoft.com/office/powerpoint/2010/main" val="259976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gif"/><Relationship Id="rId3"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1/29/16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1/29/16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1/29/16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1/29/16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3.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1/29/16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11.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7.wmf"/><Relationship Id="rId1" Type="http://schemas.openxmlformats.org/officeDocument/2006/relationships/vmlDrawing" Target="../drawings/vmlDrawing1.vml"/><Relationship Id="rId2"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9.emf"/><Relationship Id="rId1" Type="http://schemas.openxmlformats.org/officeDocument/2006/relationships/vmlDrawing" Target="../drawings/vmlDrawing2.vml"/><Relationship Id="rId2"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0.wmf"/><Relationship Id="rId5" Type="http://schemas.openxmlformats.org/officeDocument/2006/relationships/oleObject" Target="../embeddings/oleObject4.bin"/><Relationship Id="rId6" Type="http://schemas.openxmlformats.org/officeDocument/2006/relationships/image" Target="../media/image31.wmf"/><Relationship Id="rId7" Type="http://schemas.openxmlformats.org/officeDocument/2006/relationships/image" Target="../media/image32.emf"/><Relationship Id="rId1" Type="http://schemas.openxmlformats.org/officeDocument/2006/relationships/vmlDrawing" Target="../drawings/vmlDrawing3.vml"/><Relationship Id="rId2"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33.wmf"/><Relationship Id="rId5" Type="http://schemas.openxmlformats.org/officeDocument/2006/relationships/oleObject" Target="../embeddings/oleObject6.bin"/><Relationship Id="rId6" Type="http://schemas.openxmlformats.org/officeDocument/2006/relationships/image" Target="../media/image34.wmf"/><Relationship Id="rId1" Type="http://schemas.openxmlformats.org/officeDocument/2006/relationships/vmlDrawing" Target="../drawings/vmlDrawing4.vml"/><Relationship Id="rId2"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7.bin"/><Relationship Id="rId5" Type="http://schemas.openxmlformats.org/officeDocument/2006/relationships/image" Target="../media/image35.wmf"/><Relationship Id="rId1" Type="http://schemas.openxmlformats.org/officeDocument/2006/relationships/vmlDrawing" Target="../drawings/vmlDrawing5.vml"/><Relationship Id="rId2"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1" Type="http://schemas.openxmlformats.org/officeDocument/2006/relationships/oleObject" Target="../embeddings/oleObject12.bin"/><Relationship Id="rId12" Type="http://schemas.openxmlformats.org/officeDocument/2006/relationships/image" Target="../media/image40.wmf"/><Relationship Id="rId1" Type="http://schemas.openxmlformats.org/officeDocument/2006/relationships/vmlDrawing" Target="../drawings/vmlDrawing6.vml"/><Relationship Id="rId2" Type="http://schemas.openxmlformats.org/officeDocument/2006/relationships/slideLayout" Target="../slideLayouts/slideLayout11.xml"/><Relationship Id="rId3" Type="http://schemas.openxmlformats.org/officeDocument/2006/relationships/oleObject" Target="../embeddings/oleObject8.bin"/><Relationship Id="rId4" Type="http://schemas.openxmlformats.org/officeDocument/2006/relationships/image" Target="../media/image36.wmf"/><Relationship Id="rId5" Type="http://schemas.openxmlformats.org/officeDocument/2006/relationships/oleObject" Target="../embeddings/oleObject9.bin"/><Relationship Id="rId6" Type="http://schemas.openxmlformats.org/officeDocument/2006/relationships/image" Target="../media/image37.wmf"/><Relationship Id="rId7" Type="http://schemas.openxmlformats.org/officeDocument/2006/relationships/oleObject" Target="../embeddings/oleObject10.bin"/><Relationship Id="rId8" Type="http://schemas.openxmlformats.org/officeDocument/2006/relationships/image" Target="../media/image38.wmf"/><Relationship Id="rId9" Type="http://schemas.openxmlformats.org/officeDocument/2006/relationships/oleObject" Target="../embeddings/oleObject11.bin"/><Relationship Id="rId10" Type="http://schemas.openxmlformats.org/officeDocument/2006/relationships/image" Target="../media/image39.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 Id="rId3" Type="http://schemas.openxmlformats.org/officeDocument/2006/relationships/image" Target="../media/image42.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43.emf"/><Relationship Id="rId1" Type="http://schemas.openxmlformats.org/officeDocument/2006/relationships/vmlDrawing" Target="../drawings/vmlDrawing7.vml"/><Relationship Id="rId2"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44.wmf"/><Relationship Id="rId1" Type="http://schemas.openxmlformats.org/officeDocument/2006/relationships/vmlDrawing" Target="../drawings/vmlDrawing8.vml"/><Relationship Id="rId2"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45.wmf"/><Relationship Id="rId1" Type="http://schemas.openxmlformats.org/officeDocument/2006/relationships/vmlDrawing" Target="../drawings/vmlDrawing9.vml"/><Relationship Id="rId2"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46.wmf"/><Relationship Id="rId5" Type="http://schemas.openxmlformats.org/officeDocument/2006/relationships/oleObject" Target="../embeddings/oleObject17.bin"/><Relationship Id="rId6" Type="http://schemas.openxmlformats.org/officeDocument/2006/relationships/image" Target="../media/image47.wmf"/><Relationship Id="rId7" Type="http://schemas.openxmlformats.org/officeDocument/2006/relationships/oleObject" Target="../embeddings/oleObject18.bin"/><Relationship Id="rId8" Type="http://schemas.openxmlformats.org/officeDocument/2006/relationships/image" Target="../media/image48.wmf"/><Relationship Id="rId9" Type="http://schemas.openxmlformats.org/officeDocument/2006/relationships/oleObject" Target="../embeddings/oleObject19.bin"/><Relationship Id="rId10" Type="http://schemas.openxmlformats.org/officeDocument/2006/relationships/image" Target="../media/image49.wmf"/><Relationship Id="rId1" Type="http://schemas.openxmlformats.org/officeDocument/2006/relationships/vmlDrawing" Target="../drawings/vmlDrawing10.vml"/><Relationship Id="rId2"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5.png"/><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7.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8.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61.emf"/><Relationship Id="rId1" Type="http://schemas.openxmlformats.org/officeDocument/2006/relationships/vmlDrawing" Target="../drawings/vmlDrawing11.vml"/><Relationship Id="rId2"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2.png"/><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6.png"/><Relationship Id="rId3" Type="http://schemas.openxmlformats.org/officeDocument/2006/relationships/hyperlink" Target="http://127.0.0.1:8081/plosone/article?id=info:doi/10.1371/journal.pone.0084242"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9.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0.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201988" y="3487606"/>
            <a:ext cx="5484812" cy="2517681"/>
          </a:xfrm>
        </p:spPr>
        <p:txBody>
          <a:bodyPr>
            <a:normAutofit/>
          </a:bodyPr>
          <a:lstStyle/>
          <a:p>
            <a:r>
              <a:rPr lang="en-US" sz="2800" b="1" dirty="0" smtClean="0"/>
              <a:t>Lecture 1</a:t>
            </a:r>
          </a:p>
          <a:p>
            <a:r>
              <a:rPr lang="en-US" sz="2800" b="1" dirty="0" smtClean="0"/>
              <a:t>Course Introduction</a:t>
            </a:r>
            <a:br>
              <a:rPr lang="en-US" sz="2800" b="1" dirty="0" smtClean="0"/>
            </a:br>
            <a:r>
              <a:rPr lang="en-US" sz="2800" b="1" dirty="0" smtClean="0"/>
              <a:t>&amp; Review of Fisheries Models</a:t>
            </a:r>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580: Models for Marine Ecosystem Based Management</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29 January 2016</a:t>
            </a:r>
            <a:endParaRPr lang="en-US" dirty="0"/>
          </a:p>
        </p:txBody>
      </p:sp>
    </p:spTree>
    <p:extLst>
      <p:ext uri="{BB962C8B-B14F-4D97-AF65-F5344CB8AC3E}">
        <p14:creationId xmlns:p14="http://schemas.microsoft.com/office/powerpoint/2010/main" val="890331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EBM Definitions</a:t>
            </a:r>
            <a:endParaRPr lang="en-US" dirty="0"/>
          </a:p>
        </p:txBody>
      </p:sp>
      <p:sp>
        <p:nvSpPr>
          <p:cNvPr id="3" name="Content Placeholder 2"/>
          <p:cNvSpPr>
            <a:spLocks noGrp="1"/>
          </p:cNvSpPr>
          <p:nvPr>
            <p:ph idx="1"/>
          </p:nvPr>
        </p:nvSpPr>
        <p:spPr/>
        <p:txBody>
          <a:bodyPr/>
          <a:lstStyle/>
          <a:p>
            <a:pPr marL="0" indent="0">
              <a:buNone/>
            </a:pPr>
            <a:r>
              <a:rPr lang="en-US" sz="2800" dirty="0" smtClean="0"/>
              <a:t>“Ecosystem based management is an </a:t>
            </a:r>
            <a:r>
              <a:rPr lang="en-US" sz="2800" b="1" dirty="0" smtClean="0"/>
              <a:t>integrated approach to management</a:t>
            </a:r>
            <a:r>
              <a:rPr lang="en-US" sz="2800" dirty="0" smtClean="0"/>
              <a:t> that considers the entire ecosystem, including humans. The goal of EBM is to maintain an ecosystem in a healthy, productive and resilient condition so that it can provide the services humans want and need. </a:t>
            </a:r>
            <a:r>
              <a:rPr lang="en-US" sz="2800" b="1" dirty="0" smtClean="0"/>
              <a:t>EBM differs</a:t>
            </a:r>
            <a:r>
              <a:rPr lang="en-US" sz="2800" dirty="0" smtClean="0"/>
              <a:t> from current approaches that usually focus on a single species, sector, activity or concern; </a:t>
            </a:r>
            <a:r>
              <a:rPr lang="en-US" sz="2800" b="1" dirty="0" smtClean="0"/>
              <a:t>it considers the cumulative impacts of different sectors</a:t>
            </a:r>
            <a:r>
              <a:rPr lang="en-US" sz="2800" dirty="0" smtClean="0"/>
              <a:t>”</a:t>
            </a:r>
          </a:p>
          <a:p>
            <a:pPr marL="0" indent="0">
              <a:buNone/>
            </a:pPr>
            <a:endParaRPr lang="en-US" sz="2800" dirty="0" smtClean="0"/>
          </a:p>
          <a:p>
            <a:pPr marL="0" indent="0">
              <a:buNone/>
            </a:pPr>
            <a:r>
              <a:rPr lang="en-US" sz="2800" dirty="0" smtClean="0"/>
              <a:t>(McLeod et al. 2005)</a:t>
            </a:r>
            <a:endParaRPr lang="en-US" sz="2800" dirty="0"/>
          </a:p>
        </p:txBody>
      </p:sp>
    </p:spTree>
    <p:extLst>
      <p:ext uri="{BB962C8B-B14F-4D97-AF65-F5344CB8AC3E}">
        <p14:creationId xmlns:p14="http://schemas.microsoft.com/office/powerpoint/2010/main" val="833641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EBM Definitions</a:t>
            </a:r>
            <a:endParaRPr lang="en-US" dirty="0"/>
          </a:p>
        </p:txBody>
      </p:sp>
      <p:sp>
        <p:nvSpPr>
          <p:cNvPr id="4" name="Content Placeholder 3"/>
          <p:cNvSpPr>
            <a:spLocks noGrp="1"/>
          </p:cNvSpPr>
          <p:nvPr>
            <p:ph idx="1"/>
          </p:nvPr>
        </p:nvSpPr>
        <p:spPr/>
        <p:txBody>
          <a:bodyPr/>
          <a:lstStyle/>
          <a:p>
            <a:pPr marL="0" indent="0">
              <a:buNone/>
            </a:pPr>
            <a:r>
              <a:rPr lang="en-US" dirty="0"/>
              <a:t>“U.S. ocean and coastal resources should be managed to reflect the relationships among all ecosystem components, including human and nonhuman species and the environments in which they live.  Applying this principle will require defining relevant geographic management areas based on ecosystem, rather than political, boundaries.” </a:t>
            </a:r>
          </a:p>
          <a:p>
            <a:endParaRPr lang="en-US" dirty="0"/>
          </a:p>
          <a:p>
            <a:pPr marL="0" indent="0">
              <a:buNone/>
            </a:pPr>
            <a:r>
              <a:rPr lang="en-US" dirty="0" smtClean="0"/>
              <a:t>U.S</a:t>
            </a:r>
            <a:r>
              <a:rPr lang="en-US" dirty="0"/>
              <a:t>. Commission on Ocean Policy </a:t>
            </a:r>
          </a:p>
          <a:p>
            <a:endParaRPr lang="en-US" dirty="0"/>
          </a:p>
        </p:txBody>
      </p:sp>
    </p:spTree>
    <p:extLst>
      <p:ext uri="{BB962C8B-B14F-4D97-AF65-F5344CB8AC3E}">
        <p14:creationId xmlns:p14="http://schemas.microsoft.com/office/powerpoint/2010/main" val="78988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0484" r="-10484"/>
          <a:stretch>
            <a:fillRect/>
          </a:stretch>
        </p:blipFill>
        <p:spPr>
          <a:xfrm>
            <a:off x="-243754" y="221571"/>
            <a:ext cx="9773650" cy="6636429"/>
          </a:xfrm>
        </p:spPr>
      </p:pic>
    </p:spTree>
    <p:extLst>
      <p:ext uri="{BB962C8B-B14F-4D97-AF65-F5344CB8AC3E}">
        <p14:creationId xmlns:p14="http://schemas.microsoft.com/office/powerpoint/2010/main" val="19510647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elements in EBM definitions</a:t>
            </a:r>
            <a:endParaRPr lang="en-US" dirty="0"/>
          </a:p>
        </p:txBody>
      </p:sp>
      <p:sp>
        <p:nvSpPr>
          <p:cNvPr id="3" name="Content Placeholder 2"/>
          <p:cNvSpPr>
            <a:spLocks noGrp="1"/>
          </p:cNvSpPr>
          <p:nvPr>
            <p:ph idx="1"/>
          </p:nvPr>
        </p:nvSpPr>
        <p:spPr/>
        <p:txBody>
          <a:bodyPr>
            <a:normAutofit lnSpcReduction="10000"/>
          </a:bodyPr>
          <a:lstStyle/>
          <a:p>
            <a:r>
              <a:rPr lang="en-US" dirty="0" smtClean="0"/>
              <a:t>Connections</a:t>
            </a:r>
          </a:p>
          <a:p>
            <a:pPr lvl="1"/>
            <a:r>
              <a:rPr lang="en-US" dirty="0" smtClean="0"/>
              <a:t>between marine ecosystems and social systems</a:t>
            </a:r>
          </a:p>
          <a:p>
            <a:r>
              <a:rPr lang="en-US" dirty="0" smtClean="0"/>
              <a:t>Cumulative Impacts</a:t>
            </a:r>
          </a:p>
          <a:p>
            <a:pPr lvl="1"/>
            <a:r>
              <a:rPr lang="en-US" dirty="0" smtClean="0"/>
              <a:t>Effects </a:t>
            </a:r>
            <a:r>
              <a:rPr lang="en-US" dirty="0"/>
              <a:t>of multiple activities on ecosystem services </a:t>
            </a:r>
          </a:p>
          <a:p>
            <a:r>
              <a:rPr lang="en-US" dirty="0" smtClean="0"/>
              <a:t>Multiple Objectives</a:t>
            </a:r>
          </a:p>
          <a:p>
            <a:pPr lvl="1"/>
            <a:r>
              <a:rPr lang="en-US" dirty="0" smtClean="0"/>
              <a:t>Range </a:t>
            </a:r>
            <a:r>
              <a:rPr lang="en-US" dirty="0"/>
              <a:t>of benefits we receive from marine systems, rather than a single service. </a:t>
            </a:r>
          </a:p>
          <a:p>
            <a:r>
              <a:rPr lang="en-US" dirty="0" smtClean="0"/>
              <a:t>Ability to embrace change</a:t>
            </a:r>
          </a:p>
          <a:p>
            <a:pPr lvl="1"/>
            <a:r>
              <a:rPr lang="en-US" dirty="0" smtClean="0"/>
              <a:t>Resilience science</a:t>
            </a:r>
          </a:p>
          <a:p>
            <a:pPr lvl="1"/>
            <a:r>
              <a:rPr lang="en-US" dirty="0" smtClean="0"/>
              <a:t>Multiple possible states, abrupt changes</a:t>
            </a:r>
          </a:p>
          <a:p>
            <a:pPr lvl="1"/>
            <a:r>
              <a:rPr lang="en-US" dirty="0" smtClean="0"/>
              <a:t>Adaptive management</a:t>
            </a:r>
          </a:p>
        </p:txBody>
      </p:sp>
    </p:spTree>
    <p:extLst>
      <p:ext uri="{BB962C8B-B14F-4D97-AF65-F5344CB8AC3E}">
        <p14:creationId xmlns:p14="http://schemas.microsoft.com/office/powerpoint/2010/main" val="1755659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Coupled social-ecological systems</a:t>
            </a:r>
            <a:endParaRPr lang="en-US" dirty="0"/>
          </a:p>
        </p:txBody>
      </p:sp>
      <p:pic>
        <p:nvPicPr>
          <p:cNvPr id="6" name="Picture 5" descr="Atlantis conceptual 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63" y="1039766"/>
            <a:ext cx="7362244" cy="552168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9263326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83923"/>
            <a:ext cx="8229600" cy="688359"/>
          </a:xfrm>
        </p:spPr>
        <p:txBody>
          <a:bodyPr>
            <a:normAutofit fontScale="90000"/>
          </a:bodyPr>
          <a:lstStyle/>
          <a:p>
            <a:r>
              <a:rPr lang="en-US" dirty="0" smtClean="0"/>
              <a:t>Ecosystem</a:t>
            </a:r>
            <a:br>
              <a:rPr lang="en-US" dirty="0" smtClean="0"/>
            </a:br>
            <a:r>
              <a:rPr lang="en-US" dirty="0" smtClean="0"/>
              <a:t>Services</a:t>
            </a:r>
            <a:endParaRPr lang="en-US" dirty="0"/>
          </a:p>
        </p:txBody>
      </p:sp>
      <p:sp>
        <p:nvSpPr>
          <p:cNvPr id="3" name="Content Placeholder 2"/>
          <p:cNvSpPr>
            <a:spLocks noGrp="1"/>
          </p:cNvSpPr>
          <p:nvPr>
            <p:ph idx="1"/>
          </p:nvPr>
        </p:nvSpPr>
        <p:spPr>
          <a:xfrm>
            <a:off x="254000" y="1051870"/>
            <a:ext cx="8432800" cy="5588417"/>
          </a:xfrm>
        </p:spPr>
        <p:txBody>
          <a:bodyPr/>
          <a:lstStyle/>
          <a:p>
            <a:pPr marL="0" indent="0">
              <a:buNone/>
            </a:pPr>
            <a:r>
              <a:rPr lang="en-US" dirty="0" smtClean="0"/>
              <a:t>Broader</a:t>
            </a:r>
            <a:br>
              <a:rPr lang="en-US" dirty="0" smtClean="0"/>
            </a:br>
            <a:r>
              <a:rPr lang="en-US" dirty="0" smtClean="0"/>
              <a:t>suite than</a:t>
            </a:r>
            <a:br>
              <a:rPr lang="en-US" dirty="0" smtClean="0"/>
            </a:br>
            <a:r>
              <a:rPr lang="en-US" dirty="0" smtClean="0"/>
              <a:t>under fisheries</a:t>
            </a:r>
            <a:br>
              <a:rPr lang="en-US" dirty="0" smtClean="0"/>
            </a:br>
            <a:r>
              <a:rPr lang="en-US" dirty="0" smtClean="0"/>
              <a:t>management. </a:t>
            </a:r>
            <a:endParaRPr lang="en-US" dirty="0"/>
          </a:p>
        </p:txBody>
      </p:sp>
      <p:pic>
        <p:nvPicPr>
          <p:cNvPr id="5" name="Picture 4" descr="Screen Shot 2015-04-30 at 9.16.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1" y="76200"/>
            <a:ext cx="6057900" cy="6671798"/>
          </a:xfrm>
          <a:prstGeom prst="rect">
            <a:avLst/>
          </a:prstGeom>
        </p:spPr>
      </p:pic>
      <p:sp>
        <p:nvSpPr>
          <p:cNvPr id="6" name="Right Arrow 5"/>
          <p:cNvSpPr/>
          <p:nvPr/>
        </p:nvSpPr>
        <p:spPr>
          <a:xfrm>
            <a:off x="2679701" y="26543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Arrow 7"/>
          <p:cNvSpPr/>
          <p:nvPr/>
        </p:nvSpPr>
        <p:spPr>
          <a:xfrm>
            <a:off x="2667002" y="51435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ight Arrow 8"/>
          <p:cNvSpPr/>
          <p:nvPr/>
        </p:nvSpPr>
        <p:spPr>
          <a:xfrm>
            <a:off x="2667002" y="59055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a:off x="2667002" y="60706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p:cNvSpPr/>
          <p:nvPr/>
        </p:nvSpPr>
        <p:spPr>
          <a:xfrm>
            <a:off x="2667002" y="34036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ight Arrow 12"/>
          <p:cNvSpPr/>
          <p:nvPr/>
        </p:nvSpPr>
        <p:spPr>
          <a:xfrm>
            <a:off x="2667002" y="49657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8146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t>
            </a:r>
            <a:r>
              <a:rPr lang="en-US" dirty="0" smtClean="0"/>
              <a:t>does </a:t>
            </a:r>
            <a:r>
              <a:rPr lang="en-US" dirty="0"/>
              <a:t>an Ecosystem Approach </a:t>
            </a:r>
            <a:r>
              <a:rPr lang="en-US" dirty="0" smtClean="0"/>
              <a:t>provide that we can’t get from single-species?</a:t>
            </a:r>
            <a:endParaRPr lang="en-US" dirty="0"/>
          </a:p>
        </p:txBody>
      </p:sp>
      <p:sp>
        <p:nvSpPr>
          <p:cNvPr id="3" name="Content Placeholder 2"/>
          <p:cNvSpPr>
            <a:spLocks noGrp="1"/>
          </p:cNvSpPr>
          <p:nvPr>
            <p:ph idx="1"/>
          </p:nvPr>
        </p:nvSpPr>
        <p:spPr/>
        <p:txBody>
          <a:bodyPr>
            <a:normAutofit/>
          </a:bodyPr>
          <a:lstStyle/>
          <a:p>
            <a:r>
              <a:rPr lang="en-US" dirty="0" smtClean="0"/>
              <a:t>Address </a:t>
            </a:r>
            <a:r>
              <a:rPr lang="en-US" dirty="0"/>
              <a:t>effects of fishing </a:t>
            </a:r>
            <a:r>
              <a:rPr lang="en-US" dirty="0" smtClean="0"/>
              <a:t>on:</a:t>
            </a:r>
          </a:p>
          <a:p>
            <a:pPr lvl="1"/>
            <a:r>
              <a:rPr lang="en-US" dirty="0" smtClean="0"/>
              <a:t>non</a:t>
            </a:r>
            <a:r>
              <a:rPr lang="en-US" dirty="0"/>
              <a:t>-target </a:t>
            </a:r>
            <a:r>
              <a:rPr lang="en-US" dirty="0" smtClean="0"/>
              <a:t>species</a:t>
            </a:r>
            <a:endParaRPr lang="en-US" dirty="0"/>
          </a:p>
          <a:p>
            <a:pPr lvl="1"/>
            <a:r>
              <a:rPr lang="en-US" dirty="0" smtClean="0"/>
              <a:t>habitat</a:t>
            </a:r>
            <a:r>
              <a:rPr lang="en-US" dirty="0"/>
              <a:t>, </a:t>
            </a:r>
            <a:endParaRPr lang="en-US" dirty="0" smtClean="0"/>
          </a:p>
          <a:p>
            <a:pPr lvl="1"/>
            <a:r>
              <a:rPr lang="en-US" dirty="0" smtClean="0"/>
              <a:t>ecological </a:t>
            </a:r>
            <a:r>
              <a:rPr lang="en-US" dirty="0"/>
              <a:t>interactions, and </a:t>
            </a:r>
            <a:endParaRPr lang="en-US" dirty="0" smtClean="0"/>
          </a:p>
          <a:p>
            <a:pPr lvl="1"/>
            <a:r>
              <a:rPr lang="en-US" dirty="0" smtClean="0"/>
              <a:t>system</a:t>
            </a:r>
            <a:r>
              <a:rPr lang="en-US" dirty="0"/>
              <a:t>-wide processes</a:t>
            </a:r>
          </a:p>
          <a:p>
            <a:r>
              <a:rPr lang="en-US" dirty="0"/>
              <a:t>Recognizes that marine ecosystems provide “goods &amp; services” other than fishery harvest</a:t>
            </a:r>
          </a:p>
          <a:p>
            <a:r>
              <a:rPr lang="en-US" dirty="0"/>
              <a:t>Explicitly addresses biomass tradeoffs</a:t>
            </a:r>
          </a:p>
          <a:p>
            <a:r>
              <a:rPr lang="en-US" dirty="0"/>
              <a:t>Increases leverage from new stakeholders</a:t>
            </a:r>
          </a:p>
          <a:p>
            <a:r>
              <a:rPr lang="en-US" dirty="0"/>
              <a:t>Changes the burden of proof</a:t>
            </a:r>
          </a:p>
          <a:p>
            <a:endParaRPr lang="en-US" dirty="0"/>
          </a:p>
        </p:txBody>
      </p:sp>
    </p:spTree>
    <p:extLst>
      <p:ext uri="{BB962C8B-B14F-4D97-AF65-F5344CB8AC3E}">
        <p14:creationId xmlns:p14="http://schemas.microsoft.com/office/powerpoint/2010/main" val="29627913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 </a:t>
            </a:r>
            <a:r>
              <a:rPr lang="en-US" dirty="0" smtClean="0"/>
              <a:t>and history </a:t>
            </a:r>
            <a:r>
              <a:rPr lang="en-US" dirty="0"/>
              <a:t>of EBFM</a:t>
            </a:r>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Thomas </a:t>
            </a:r>
            <a:r>
              <a:rPr lang="en-US" dirty="0"/>
              <a:t>Huxley (1883)  </a:t>
            </a:r>
          </a:p>
          <a:p>
            <a:pPr marL="0" indent="0">
              <a:buNone/>
            </a:pPr>
            <a:r>
              <a:rPr lang="en-US" dirty="0"/>
              <a:t>“all the great sea-fisheries are inexhaustible; that is to say nothing we can do seriously affects the number of fish.”</a:t>
            </a:r>
          </a:p>
          <a:p>
            <a:endParaRPr lang="en-US" dirty="0"/>
          </a:p>
        </p:txBody>
      </p:sp>
    </p:spTree>
    <p:extLst>
      <p:ext uri="{BB962C8B-B14F-4D97-AF65-F5344CB8AC3E}">
        <p14:creationId xmlns:p14="http://schemas.microsoft.com/office/powerpoint/2010/main" val="16337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literary foundations to EBM</a:t>
            </a:r>
            <a:endParaRPr lang="en-US" dirty="0"/>
          </a:p>
        </p:txBody>
      </p:sp>
      <p:sp>
        <p:nvSpPr>
          <p:cNvPr id="3" name="Content Placeholder 2"/>
          <p:cNvSpPr>
            <a:spLocks noGrp="1"/>
          </p:cNvSpPr>
          <p:nvPr>
            <p:ph idx="1"/>
          </p:nvPr>
        </p:nvSpPr>
        <p:spPr/>
        <p:txBody>
          <a:bodyPr/>
          <a:lstStyle/>
          <a:p>
            <a:r>
              <a:rPr lang="en-US" dirty="0"/>
              <a:t>Leopold 1949 </a:t>
            </a:r>
            <a:br>
              <a:rPr lang="en-US" dirty="0"/>
            </a:br>
            <a:r>
              <a:rPr lang="en-US" dirty="0" smtClean="0"/>
              <a:t>“</a:t>
            </a:r>
            <a:r>
              <a:rPr lang="en-US" dirty="0"/>
              <a:t>Sand County Almanac”</a:t>
            </a:r>
          </a:p>
          <a:p>
            <a:r>
              <a:rPr lang="en-US" dirty="0"/>
              <a:t>Carson 1962 </a:t>
            </a:r>
            <a:r>
              <a:rPr lang="en-US" dirty="0" smtClean="0"/>
              <a:t/>
            </a:r>
            <a:br>
              <a:rPr lang="en-US" dirty="0" smtClean="0"/>
            </a:br>
            <a:r>
              <a:rPr lang="en-US" dirty="0" smtClean="0"/>
              <a:t>“</a:t>
            </a:r>
            <a:r>
              <a:rPr lang="en-US" dirty="0"/>
              <a:t>Silent Spring”</a:t>
            </a:r>
          </a:p>
          <a:p>
            <a:r>
              <a:rPr lang="en-US" dirty="0" err="1"/>
              <a:t>Holling</a:t>
            </a:r>
            <a:r>
              <a:rPr lang="en-US" dirty="0"/>
              <a:t> 1978 </a:t>
            </a:r>
            <a:r>
              <a:rPr lang="en-US" dirty="0" smtClean="0"/>
              <a:t/>
            </a:r>
            <a:br>
              <a:rPr lang="en-US" dirty="0" smtClean="0"/>
            </a:br>
            <a:r>
              <a:rPr lang="en-US" dirty="0" smtClean="0"/>
              <a:t>“Resilience and Stability </a:t>
            </a:r>
            <a:br>
              <a:rPr lang="en-US" dirty="0" smtClean="0"/>
            </a:br>
            <a:r>
              <a:rPr lang="en-US" dirty="0" smtClean="0"/>
              <a:t>of Ecological Systems”</a:t>
            </a:r>
            <a:endParaRPr lang="en-US" dirty="0"/>
          </a:p>
          <a:p>
            <a:r>
              <a:rPr lang="en-US" dirty="0"/>
              <a:t>Walters 1986 </a:t>
            </a:r>
            <a:r>
              <a:rPr lang="en-US" dirty="0" smtClean="0"/>
              <a:t/>
            </a:r>
            <a:br>
              <a:rPr lang="en-US" dirty="0" smtClean="0"/>
            </a:br>
            <a:r>
              <a:rPr lang="en-US" dirty="0" smtClean="0"/>
              <a:t>“</a:t>
            </a:r>
            <a:r>
              <a:rPr lang="en-US" dirty="0"/>
              <a:t>Adaptive Management”</a:t>
            </a:r>
          </a:p>
          <a:p>
            <a:endParaRPr lang="en-US" dirty="0"/>
          </a:p>
        </p:txBody>
      </p:sp>
      <p:pic>
        <p:nvPicPr>
          <p:cNvPr id="5" name="Picture 4"/>
          <p:cNvPicPr>
            <a:picLocks noChangeAspect="1"/>
          </p:cNvPicPr>
          <p:nvPr/>
        </p:nvPicPr>
        <p:blipFill>
          <a:blip r:embed="rId2"/>
          <a:stretch>
            <a:fillRect/>
          </a:stretch>
        </p:blipFill>
        <p:spPr>
          <a:xfrm>
            <a:off x="6914929" y="343794"/>
            <a:ext cx="1771871" cy="2914261"/>
          </a:xfrm>
          <a:prstGeom prst="rect">
            <a:avLst/>
          </a:prstGeom>
        </p:spPr>
      </p:pic>
      <p:pic>
        <p:nvPicPr>
          <p:cNvPr id="6" name="Picture 5"/>
          <p:cNvPicPr>
            <a:picLocks noChangeAspect="1"/>
          </p:cNvPicPr>
          <p:nvPr/>
        </p:nvPicPr>
        <p:blipFill>
          <a:blip r:embed="rId3"/>
          <a:stretch>
            <a:fillRect/>
          </a:stretch>
        </p:blipFill>
        <p:spPr>
          <a:xfrm>
            <a:off x="6793182" y="3655890"/>
            <a:ext cx="1996252" cy="2984397"/>
          </a:xfrm>
          <a:prstGeom prst="rect">
            <a:avLst/>
          </a:prstGeom>
        </p:spPr>
      </p:pic>
    </p:spTree>
    <p:extLst>
      <p:ext uri="{BB962C8B-B14F-4D97-AF65-F5344CB8AC3E}">
        <p14:creationId xmlns:p14="http://schemas.microsoft.com/office/powerpoint/2010/main" val="996836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Where did EBM and related approaches more recently </a:t>
            </a:r>
            <a:r>
              <a:rPr lang="en-US" dirty="0" smtClean="0"/>
              <a:t>and </a:t>
            </a:r>
            <a:r>
              <a:rPr lang="en-US" dirty="0"/>
              <a:t>formally come from?</a:t>
            </a:r>
          </a:p>
        </p:txBody>
      </p:sp>
      <p:sp>
        <p:nvSpPr>
          <p:cNvPr id="3" name="Content Placeholder 2"/>
          <p:cNvSpPr>
            <a:spLocks noGrp="1"/>
          </p:cNvSpPr>
          <p:nvPr>
            <p:ph idx="1"/>
          </p:nvPr>
        </p:nvSpPr>
        <p:spPr>
          <a:xfrm>
            <a:off x="457199" y="1269583"/>
            <a:ext cx="8433425" cy="5588417"/>
          </a:xfrm>
        </p:spPr>
        <p:txBody>
          <a:bodyPr>
            <a:normAutofit fontScale="92500"/>
          </a:bodyPr>
          <a:lstStyle/>
          <a:p>
            <a:r>
              <a:rPr lang="en-US" dirty="0"/>
              <a:t>International recognition in the 1970s, 1980s, to early 1990s that the earth’s ecosystems were being/had been seriously impacted by human </a:t>
            </a:r>
            <a:r>
              <a:rPr lang="en-US" dirty="0" smtClean="0"/>
              <a:t>use.</a:t>
            </a:r>
            <a:endParaRPr lang="en-US" dirty="0"/>
          </a:p>
          <a:p>
            <a:pPr lvl="1"/>
            <a:r>
              <a:rPr lang="en-US" dirty="0"/>
              <a:t>to the point that future human development, economic benefits and well-being would be </a:t>
            </a:r>
            <a:r>
              <a:rPr lang="en-US" dirty="0" smtClean="0"/>
              <a:t>threatened.</a:t>
            </a:r>
            <a:endParaRPr lang="en-US" dirty="0"/>
          </a:p>
          <a:p>
            <a:r>
              <a:rPr lang="en-US" dirty="0" smtClean="0"/>
              <a:t>Creation </a:t>
            </a:r>
            <a:r>
              <a:rPr lang="en-US" dirty="0"/>
              <a:t>of the sustainable development agenda, related international agreements, and in some cases national enabling arrangements </a:t>
            </a:r>
          </a:p>
          <a:p>
            <a:pPr lvl="1"/>
            <a:r>
              <a:rPr lang="en-US" dirty="0" smtClean="0"/>
              <a:t>For </a:t>
            </a:r>
            <a:r>
              <a:rPr lang="en-US" dirty="0"/>
              <a:t>individual uses / industry sectors as well as the cumulative impact of all uses in regional ecosystems.</a:t>
            </a:r>
          </a:p>
          <a:p>
            <a:endParaRPr lang="en-US" dirty="0"/>
          </a:p>
        </p:txBody>
      </p:sp>
      <p:sp>
        <p:nvSpPr>
          <p:cNvPr id="4" name="Text Box 7"/>
          <p:cNvSpPr txBox="1">
            <a:spLocks noChangeArrowheads="1"/>
          </p:cNvSpPr>
          <p:nvPr/>
        </p:nvSpPr>
        <p:spPr bwMode="auto">
          <a:xfrm>
            <a:off x="6858000" y="64008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solidFill>
                  <a:srgbClr val="000066"/>
                </a:solidFill>
              </a:rPr>
              <a:t>Sainsbury 2004</a:t>
            </a:r>
          </a:p>
        </p:txBody>
      </p:sp>
    </p:spTree>
    <p:extLst>
      <p:ext uri="{BB962C8B-B14F-4D97-AF65-F5344CB8AC3E}">
        <p14:creationId xmlns:p14="http://schemas.microsoft.com/office/powerpoint/2010/main" val="794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smtClean="0"/>
              <a:t>Introductions</a:t>
            </a:r>
          </a:p>
          <a:p>
            <a:r>
              <a:rPr lang="en-US" dirty="0" smtClean="0"/>
              <a:t>Course Description (syllabus)</a:t>
            </a:r>
          </a:p>
          <a:p>
            <a:pPr lvl="1"/>
            <a:r>
              <a:rPr lang="en-US" dirty="0" smtClean="0"/>
              <a:t>Objectives</a:t>
            </a:r>
          </a:p>
          <a:p>
            <a:pPr lvl="1"/>
            <a:r>
              <a:rPr lang="en-US" dirty="0" smtClean="0"/>
              <a:t>Readings</a:t>
            </a:r>
          </a:p>
          <a:p>
            <a:pPr lvl="1"/>
            <a:r>
              <a:rPr lang="en-US" dirty="0" smtClean="0"/>
              <a:t>Evaluation Procedures</a:t>
            </a:r>
          </a:p>
          <a:p>
            <a:pPr lvl="1"/>
            <a:r>
              <a:rPr lang="en-US" dirty="0" smtClean="0"/>
              <a:t>Schedule</a:t>
            </a:r>
          </a:p>
          <a:p>
            <a:r>
              <a:rPr lang="en-US" dirty="0" err="1" smtClean="0"/>
              <a:t>Whats</a:t>
            </a:r>
            <a:r>
              <a:rPr lang="en-US" dirty="0" smtClean="0"/>
              <a:t> and Whys of EBM</a:t>
            </a:r>
            <a:endParaRPr lang="en-US" dirty="0"/>
          </a:p>
          <a:p>
            <a:r>
              <a:rPr lang="en-US" dirty="0" smtClean="0"/>
              <a:t>Review of Fisheries Assessment Models</a:t>
            </a:r>
            <a:endParaRPr lang="en-US" dirty="0"/>
          </a:p>
          <a:p>
            <a:endParaRPr lang="en-US" dirty="0"/>
          </a:p>
        </p:txBody>
      </p:sp>
    </p:spTree>
    <p:extLst>
      <p:ext uri="{BB962C8B-B14F-4D97-AF65-F5344CB8AC3E}">
        <p14:creationId xmlns:p14="http://schemas.microsoft.com/office/powerpoint/2010/main" val="9022940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 </a:t>
            </a:r>
            <a:r>
              <a:rPr lang="en-US" dirty="0" smtClean="0"/>
              <a:t>and history </a:t>
            </a:r>
            <a:r>
              <a:rPr lang="en-US" dirty="0"/>
              <a:t>of EBM</a:t>
            </a:r>
          </a:p>
        </p:txBody>
      </p:sp>
      <p:sp>
        <p:nvSpPr>
          <p:cNvPr id="3" name="Content Placeholder 2"/>
          <p:cNvSpPr>
            <a:spLocks noGrp="1"/>
          </p:cNvSpPr>
          <p:nvPr>
            <p:ph idx="1"/>
          </p:nvPr>
        </p:nvSpPr>
        <p:spPr/>
        <p:txBody>
          <a:bodyPr/>
          <a:lstStyle/>
          <a:p>
            <a:r>
              <a:rPr lang="en-US" dirty="0"/>
              <a:t>Stockholm Conference on Human Development (1972)</a:t>
            </a:r>
          </a:p>
          <a:p>
            <a:r>
              <a:rPr lang="en-US" dirty="0"/>
              <a:t>Convention on International Trade in Endangered Species (1973)</a:t>
            </a:r>
          </a:p>
          <a:p>
            <a:r>
              <a:rPr lang="en-US" dirty="0"/>
              <a:t>Bonn Convention on Migratory Species of Wild Animals (1979)</a:t>
            </a:r>
          </a:p>
          <a:p>
            <a:r>
              <a:rPr lang="en-US" dirty="0"/>
              <a:t>UN Convention on the Law of the Sea (1982)</a:t>
            </a:r>
          </a:p>
          <a:p>
            <a:r>
              <a:rPr lang="en-US" dirty="0"/>
              <a:t>World Commission on Environment and Development (1987)</a:t>
            </a:r>
          </a:p>
          <a:p>
            <a:endParaRPr lang="en-US" dirty="0"/>
          </a:p>
        </p:txBody>
      </p:sp>
    </p:spTree>
    <p:extLst>
      <p:ext uri="{BB962C8B-B14F-4D97-AF65-F5344CB8AC3E}">
        <p14:creationId xmlns:p14="http://schemas.microsoft.com/office/powerpoint/2010/main" val="799737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 </a:t>
            </a:r>
            <a:r>
              <a:rPr lang="en-US" dirty="0" smtClean="0"/>
              <a:t>and history </a:t>
            </a:r>
            <a:r>
              <a:rPr lang="en-US" dirty="0"/>
              <a:t>of EBM/EBFM</a:t>
            </a:r>
          </a:p>
        </p:txBody>
      </p:sp>
      <p:sp>
        <p:nvSpPr>
          <p:cNvPr id="3" name="Content Placeholder 2"/>
          <p:cNvSpPr>
            <a:spLocks noGrp="1"/>
          </p:cNvSpPr>
          <p:nvPr>
            <p:ph idx="1"/>
          </p:nvPr>
        </p:nvSpPr>
        <p:spPr/>
        <p:txBody>
          <a:bodyPr>
            <a:normAutofit lnSpcReduction="10000"/>
          </a:bodyPr>
          <a:lstStyle/>
          <a:p>
            <a:r>
              <a:rPr lang="en-US" dirty="0"/>
              <a:t>UN Convention on Environment and Development (1992)</a:t>
            </a:r>
          </a:p>
          <a:p>
            <a:pPr lvl="1"/>
            <a:r>
              <a:rPr lang="en-US" dirty="0" smtClean="0"/>
              <a:t>clearly </a:t>
            </a:r>
            <a:r>
              <a:rPr lang="en-US" dirty="0"/>
              <a:t>established the Sustainable Development </a:t>
            </a:r>
            <a:r>
              <a:rPr lang="en-US" dirty="0" smtClean="0"/>
              <a:t>agenda.</a:t>
            </a:r>
            <a:endParaRPr lang="en-US" dirty="0"/>
          </a:p>
          <a:p>
            <a:r>
              <a:rPr lang="en-US" dirty="0"/>
              <a:t>Convention on Biological Diversity (1992)</a:t>
            </a:r>
          </a:p>
          <a:p>
            <a:r>
              <a:rPr lang="en-US" dirty="0"/>
              <a:t>Jakarta Mandate (1995)</a:t>
            </a:r>
          </a:p>
          <a:p>
            <a:r>
              <a:rPr lang="en-US" dirty="0"/>
              <a:t>FAO Code of Conduct for Responsible Fisheries (1995)</a:t>
            </a:r>
          </a:p>
          <a:p>
            <a:r>
              <a:rPr lang="en-US" dirty="0"/>
              <a:t>Reykjavik Conference (2001)</a:t>
            </a:r>
          </a:p>
          <a:p>
            <a:r>
              <a:rPr lang="en-US" dirty="0"/>
              <a:t>World Summit on Sustainable Development (2002)</a:t>
            </a:r>
          </a:p>
          <a:p>
            <a:endParaRPr lang="en-US" dirty="0"/>
          </a:p>
        </p:txBody>
      </p:sp>
    </p:spTree>
    <p:extLst>
      <p:ext uri="{BB962C8B-B14F-4D97-AF65-F5344CB8AC3E}">
        <p14:creationId xmlns:p14="http://schemas.microsoft.com/office/powerpoint/2010/main" val="27240064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Efforts at Defining EBM</a:t>
            </a:r>
          </a:p>
        </p:txBody>
      </p:sp>
      <p:sp>
        <p:nvSpPr>
          <p:cNvPr id="3" name="Content Placeholder 2"/>
          <p:cNvSpPr>
            <a:spLocks noGrp="1"/>
          </p:cNvSpPr>
          <p:nvPr>
            <p:ph idx="1"/>
          </p:nvPr>
        </p:nvSpPr>
        <p:spPr/>
        <p:txBody>
          <a:bodyPr>
            <a:normAutofit lnSpcReduction="10000"/>
          </a:bodyPr>
          <a:lstStyle/>
          <a:p>
            <a:pPr marL="0" indent="0">
              <a:buNone/>
            </a:pPr>
            <a:r>
              <a:rPr lang="en-US" dirty="0"/>
              <a:t>Marine</a:t>
            </a:r>
          </a:p>
          <a:p>
            <a:r>
              <a:rPr lang="en-US" dirty="0"/>
              <a:t>Larkin 1996</a:t>
            </a:r>
          </a:p>
          <a:p>
            <a:r>
              <a:rPr lang="en-US" dirty="0" err="1"/>
              <a:t>Botsford</a:t>
            </a:r>
            <a:r>
              <a:rPr lang="en-US" dirty="0"/>
              <a:t> et al. 1997</a:t>
            </a:r>
          </a:p>
          <a:p>
            <a:r>
              <a:rPr lang="en-US" dirty="0"/>
              <a:t>EPAP 1999</a:t>
            </a:r>
          </a:p>
          <a:p>
            <a:r>
              <a:rPr lang="en-US" dirty="0"/>
              <a:t>Link 2002</a:t>
            </a:r>
          </a:p>
          <a:p>
            <a:r>
              <a:rPr lang="en-US" dirty="0" err="1" smtClean="0"/>
              <a:t>Pikitch</a:t>
            </a:r>
            <a:r>
              <a:rPr lang="en-US" dirty="0" smtClean="0"/>
              <a:t> </a:t>
            </a:r>
            <a:r>
              <a:rPr lang="en-US" dirty="0"/>
              <a:t>2004</a:t>
            </a:r>
          </a:p>
          <a:p>
            <a:r>
              <a:rPr lang="en-US" dirty="0"/>
              <a:t>USCOP 2004</a:t>
            </a:r>
          </a:p>
          <a:p>
            <a:r>
              <a:rPr lang="en-US" dirty="0"/>
              <a:t>POC 2004</a:t>
            </a:r>
          </a:p>
          <a:p>
            <a:r>
              <a:rPr lang="en-US" dirty="0" err="1"/>
              <a:t>Browman</a:t>
            </a:r>
            <a:r>
              <a:rPr lang="en-US" dirty="0"/>
              <a:t> &amp; </a:t>
            </a:r>
            <a:r>
              <a:rPr lang="en-US" dirty="0" err="1" smtClean="0"/>
              <a:t>Stergiou</a:t>
            </a:r>
            <a:r>
              <a:rPr lang="en-US" dirty="0" smtClean="0"/>
              <a:t/>
            </a:r>
            <a:br>
              <a:rPr lang="en-US" dirty="0" smtClean="0"/>
            </a:br>
            <a:r>
              <a:rPr lang="en-US" dirty="0" smtClean="0"/>
              <a:t>2004</a:t>
            </a:r>
            <a:endParaRPr lang="en-US" dirty="0"/>
          </a:p>
          <a:p>
            <a:endParaRPr lang="en-US" dirty="0"/>
          </a:p>
        </p:txBody>
      </p:sp>
      <p:sp>
        <p:nvSpPr>
          <p:cNvPr id="4" name="Rectangle 3"/>
          <p:cNvSpPr/>
          <p:nvPr/>
        </p:nvSpPr>
        <p:spPr>
          <a:xfrm>
            <a:off x="4967299" y="1051870"/>
            <a:ext cx="4176701" cy="5509200"/>
          </a:xfrm>
          <a:prstGeom prst="rect">
            <a:avLst/>
          </a:prstGeom>
        </p:spPr>
        <p:txBody>
          <a:bodyPr wrap="square">
            <a:spAutoFit/>
          </a:bodyPr>
          <a:lstStyle/>
          <a:p>
            <a:r>
              <a:rPr lang="en-US" sz="3200" dirty="0">
                <a:solidFill>
                  <a:schemeClr val="tx2"/>
                </a:solidFill>
              </a:rPr>
              <a:t>General/Terrestrial</a:t>
            </a:r>
          </a:p>
          <a:p>
            <a:pPr marL="457200" indent="-457200">
              <a:buFont typeface="Arial"/>
              <a:buChar char="•"/>
            </a:pPr>
            <a:r>
              <a:rPr lang="en-US" sz="3200" dirty="0" err="1">
                <a:solidFill>
                  <a:schemeClr val="tx2"/>
                </a:solidFill>
              </a:rPr>
              <a:t>Slocombe</a:t>
            </a:r>
            <a:r>
              <a:rPr lang="en-US" sz="3200" dirty="0">
                <a:solidFill>
                  <a:schemeClr val="tx2"/>
                </a:solidFill>
              </a:rPr>
              <a:t> 1993</a:t>
            </a:r>
          </a:p>
          <a:p>
            <a:pPr marL="457200" indent="-457200">
              <a:buFont typeface="Arial"/>
              <a:buChar char="•"/>
            </a:pPr>
            <a:r>
              <a:rPr lang="en-US" sz="3200" dirty="0" err="1">
                <a:solidFill>
                  <a:schemeClr val="tx2"/>
                </a:solidFill>
              </a:rPr>
              <a:t>Grumbine</a:t>
            </a:r>
            <a:r>
              <a:rPr lang="en-US" sz="3200" dirty="0">
                <a:solidFill>
                  <a:schemeClr val="tx2"/>
                </a:solidFill>
              </a:rPr>
              <a:t> 1994, 1997</a:t>
            </a:r>
          </a:p>
          <a:p>
            <a:pPr marL="457200" indent="-457200">
              <a:buFont typeface="Arial"/>
              <a:buChar char="•"/>
            </a:pPr>
            <a:r>
              <a:rPr lang="en-US" sz="3200" dirty="0" err="1">
                <a:solidFill>
                  <a:schemeClr val="tx2"/>
                </a:solidFill>
              </a:rPr>
              <a:t>Haueber</a:t>
            </a:r>
            <a:r>
              <a:rPr lang="en-US" sz="3200" dirty="0">
                <a:solidFill>
                  <a:schemeClr val="tx2"/>
                </a:solidFill>
              </a:rPr>
              <a:t> 1996</a:t>
            </a:r>
          </a:p>
          <a:p>
            <a:pPr marL="457200" indent="-457200">
              <a:buFont typeface="Arial"/>
              <a:buChar char="•"/>
            </a:pPr>
            <a:r>
              <a:rPr lang="en-US" sz="3200" dirty="0">
                <a:solidFill>
                  <a:schemeClr val="tx2"/>
                </a:solidFill>
              </a:rPr>
              <a:t>Christensen et al. 1996</a:t>
            </a:r>
          </a:p>
          <a:p>
            <a:pPr marL="457200" indent="-457200">
              <a:buFont typeface="Arial"/>
              <a:buChar char="•"/>
            </a:pPr>
            <a:r>
              <a:rPr lang="en-US" sz="3200" dirty="0" err="1">
                <a:solidFill>
                  <a:schemeClr val="tx2"/>
                </a:solidFill>
              </a:rPr>
              <a:t>Yaffee</a:t>
            </a:r>
            <a:r>
              <a:rPr lang="en-US" sz="3200" dirty="0">
                <a:solidFill>
                  <a:schemeClr val="tx2"/>
                </a:solidFill>
              </a:rPr>
              <a:t> et al. 1996</a:t>
            </a:r>
          </a:p>
          <a:p>
            <a:pPr marL="457200" indent="-457200">
              <a:buFont typeface="Arial"/>
              <a:buChar char="•"/>
            </a:pPr>
            <a:r>
              <a:rPr lang="en-US" sz="3200" dirty="0">
                <a:solidFill>
                  <a:schemeClr val="tx2"/>
                </a:solidFill>
              </a:rPr>
              <a:t>Franklin 1997</a:t>
            </a:r>
          </a:p>
          <a:p>
            <a:pPr marL="457200" indent="-457200">
              <a:buFont typeface="Arial"/>
              <a:buChar char="•"/>
            </a:pPr>
            <a:r>
              <a:rPr lang="en-US" sz="3200" dirty="0">
                <a:solidFill>
                  <a:schemeClr val="tx2"/>
                </a:solidFill>
              </a:rPr>
              <a:t>Boyce &amp; Haney 1997</a:t>
            </a:r>
          </a:p>
          <a:p>
            <a:pPr marL="457200" indent="-457200">
              <a:buFont typeface="Arial"/>
              <a:buChar char="•"/>
            </a:pPr>
            <a:r>
              <a:rPr lang="en-US" sz="3200" dirty="0">
                <a:solidFill>
                  <a:schemeClr val="tx2"/>
                </a:solidFill>
              </a:rPr>
              <a:t>Lackey 1998</a:t>
            </a:r>
          </a:p>
        </p:txBody>
      </p:sp>
    </p:spTree>
    <p:extLst>
      <p:ext uri="{BB962C8B-B14F-4D97-AF65-F5344CB8AC3E}">
        <p14:creationId xmlns:p14="http://schemas.microsoft.com/office/powerpoint/2010/main" val="10145045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course on models for EBM?</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28663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Management advice</a:t>
            </a:r>
            <a:endParaRPr lang="en-US" dirty="0"/>
          </a:p>
        </p:txBody>
      </p:sp>
      <p:sp>
        <p:nvSpPr>
          <p:cNvPr id="3" name="Content Placeholder 2"/>
          <p:cNvSpPr>
            <a:spLocks noGrp="1"/>
          </p:cNvSpPr>
          <p:nvPr>
            <p:ph idx="1"/>
          </p:nvPr>
        </p:nvSpPr>
        <p:spPr/>
        <p:txBody>
          <a:bodyPr/>
          <a:lstStyle/>
          <a:p>
            <a:pPr marL="0" indent="0">
              <a:buNone/>
            </a:pPr>
            <a:r>
              <a:rPr lang="en-US" dirty="0"/>
              <a:t>There are generally 3 levels of advice in a </a:t>
            </a:r>
            <a:r>
              <a:rPr lang="en-US" dirty="0" smtClean="0"/>
              <a:t>natural resource management context.</a:t>
            </a:r>
          </a:p>
          <a:p>
            <a:pPr marL="0" indent="0">
              <a:buNone/>
            </a:pPr>
            <a:endParaRPr lang="en-US" dirty="0"/>
          </a:p>
        </p:txBody>
      </p:sp>
      <p:sp>
        <p:nvSpPr>
          <p:cNvPr id="5" name="TextBox 4"/>
          <p:cNvSpPr txBox="1"/>
          <p:nvPr/>
        </p:nvSpPr>
        <p:spPr>
          <a:xfrm>
            <a:off x="2835249" y="3052989"/>
            <a:ext cx="3386905" cy="1846659"/>
          </a:xfrm>
          <a:prstGeom prst="rect">
            <a:avLst/>
          </a:prstGeom>
          <a:noFill/>
        </p:spPr>
        <p:txBody>
          <a:bodyPr wrap="square" rtlCol="0">
            <a:spAutoFit/>
          </a:bodyPr>
          <a:lstStyle/>
          <a:p>
            <a:pPr marL="514350" indent="-514350">
              <a:buAutoNum type="arabicPeriod"/>
            </a:pPr>
            <a:r>
              <a:rPr lang="en-US" sz="3200" dirty="0">
                <a:solidFill>
                  <a:schemeClr val="tx2"/>
                </a:solidFill>
              </a:rPr>
              <a:t>Heuristic</a:t>
            </a:r>
          </a:p>
          <a:p>
            <a:pPr marL="514350" indent="-514350">
              <a:buAutoNum type="arabicPeriod"/>
            </a:pPr>
            <a:r>
              <a:rPr lang="en-US" sz="3200" dirty="0">
                <a:solidFill>
                  <a:schemeClr val="tx2"/>
                </a:solidFill>
              </a:rPr>
              <a:t>Strategic</a:t>
            </a:r>
          </a:p>
          <a:p>
            <a:pPr marL="514350" indent="-514350">
              <a:buAutoNum type="arabicPeriod"/>
            </a:pPr>
            <a:r>
              <a:rPr lang="en-US" sz="3200" dirty="0">
                <a:solidFill>
                  <a:schemeClr val="tx2"/>
                </a:solidFill>
              </a:rPr>
              <a:t>Tactical</a:t>
            </a:r>
          </a:p>
          <a:p>
            <a:endParaRPr lang="en-US" dirty="0"/>
          </a:p>
        </p:txBody>
      </p:sp>
    </p:spTree>
    <p:extLst>
      <p:ext uri="{BB962C8B-B14F-4D97-AF65-F5344CB8AC3E}">
        <p14:creationId xmlns:p14="http://schemas.microsoft.com/office/powerpoint/2010/main" val="16859602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Heurism</a:t>
            </a:r>
            <a:endParaRPr lang="en-US" dirty="0"/>
          </a:p>
        </p:txBody>
      </p:sp>
      <p:sp>
        <p:nvSpPr>
          <p:cNvPr id="3" name="Content Placeholder 2"/>
          <p:cNvSpPr>
            <a:spLocks noGrp="1"/>
          </p:cNvSpPr>
          <p:nvPr>
            <p:ph idx="1"/>
          </p:nvPr>
        </p:nvSpPr>
        <p:spPr/>
        <p:txBody>
          <a:bodyPr/>
          <a:lstStyle/>
          <a:p>
            <a:r>
              <a:rPr lang="en-US" dirty="0"/>
              <a:t>Understanding </a:t>
            </a:r>
            <a:r>
              <a:rPr lang="en-US" dirty="0" smtClean="0"/>
              <a:t>ecosystem functioning</a:t>
            </a:r>
            <a:endParaRPr lang="en-US" dirty="0"/>
          </a:p>
          <a:p>
            <a:r>
              <a:rPr lang="en-US" dirty="0"/>
              <a:t>Relative </a:t>
            </a:r>
            <a:r>
              <a:rPr lang="en-US" dirty="0" smtClean="0"/>
              <a:t>importance </a:t>
            </a:r>
            <a:r>
              <a:rPr lang="en-US" dirty="0"/>
              <a:t>of </a:t>
            </a:r>
            <a:r>
              <a:rPr lang="en-US" dirty="0" smtClean="0"/>
              <a:t>different processes</a:t>
            </a:r>
            <a:endParaRPr lang="en-US" dirty="0"/>
          </a:p>
          <a:p>
            <a:r>
              <a:rPr lang="en-US" dirty="0"/>
              <a:t>Advancing </a:t>
            </a:r>
            <a:r>
              <a:rPr lang="en-US" dirty="0" smtClean="0"/>
              <a:t>scientific theory</a:t>
            </a:r>
            <a:endParaRPr lang="en-US" dirty="0"/>
          </a:p>
          <a:p>
            <a:endParaRPr lang="en-US" dirty="0"/>
          </a:p>
        </p:txBody>
      </p:sp>
    </p:spTree>
    <p:extLst>
      <p:ext uri="{BB962C8B-B14F-4D97-AF65-F5344CB8AC3E}">
        <p14:creationId xmlns:p14="http://schemas.microsoft.com/office/powerpoint/2010/main" val="274943983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management</a:t>
            </a:r>
            <a:endParaRPr lang="en-US" dirty="0"/>
          </a:p>
        </p:txBody>
      </p:sp>
      <p:sp>
        <p:nvSpPr>
          <p:cNvPr id="3" name="Content Placeholder 2"/>
          <p:cNvSpPr>
            <a:spLocks noGrp="1"/>
          </p:cNvSpPr>
          <p:nvPr>
            <p:ph idx="1"/>
          </p:nvPr>
        </p:nvSpPr>
        <p:spPr/>
        <p:txBody>
          <a:bodyPr/>
          <a:lstStyle/>
          <a:p>
            <a:r>
              <a:rPr lang="en-US" dirty="0"/>
              <a:t>Assessing </a:t>
            </a:r>
            <a:r>
              <a:rPr lang="en-US" dirty="0" smtClean="0"/>
              <a:t>biomass tradeoffs</a:t>
            </a:r>
            <a:endParaRPr lang="en-US" dirty="0"/>
          </a:p>
          <a:p>
            <a:r>
              <a:rPr lang="en-US" dirty="0"/>
              <a:t>System </a:t>
            </a:r>
            <a:r>
              <a:rPr lang="en-US" dirty="0" smtClean="0"/>
              <a:t>level emergent properties</a:t>
            </a:r>
            <a:endParaRPr lang="en-US" dirty="0"/>
          </a:p>
          <a:p>
            <a:r>
              <a:rPr lang="en-US" dirty="0"/>
              <a:t>Evaluating </a:t>
            </a:r>
            <a:r>
              <a:rPr lang="en-US" dirty="0" smtClean="0"/>
              <a:t>major processes</a:t>
            </a:r>
            <a:endParaRPr lang="en-US" dirty="0"/>
          </a:p>
          <a:p>
            <a:r>
              <a:rPr lang="en-US" dirty="0"/>
              <a:t>Alternate </a:t>
            </a:r>
            <a:r>
              <a:rPr lang="en-US" dirty="0" smtClean="0"/>
              <a:t>stable states</a:t>
            </a:r>
            <a:endParaRPr lang="en-US" dirty="0"/>
          </a:p>
          <a:p>
            <a:r>
              <a:rPr lang="en-US" dirty="0"/>
              <a:t>Long </a:t>
            </a:r>
            <a:r>
              <a:rPr lang="en-US" dirty="0" smtClean="0"/>
              <a:t>term recruitment bottlenecks</a:t>
            </a:r>
            <a:endParaRPr lang="en-US" dirty="0"/>
          </a:p>
          <a:p>
            <a:r>
              <a:rPr lang="en-US" dirty="0"/>
              <a:t>General “What If” </a:t>
            </a:r>
            <a:r>
              <a:rPr lang="en-US" dirty="0" smtClean="0"/>
              <a:t>scenarios </a:t>
            </a:r>
            <a:r>
              <a:rPr lang="en-US" dirty="0"/>
              <a:t>and </a:t>
            </a:r>
            <a:r>
              <a:rPr lang="en-US" dirty="0" smtClean="0"/>
              <a:t>gaming</a:t>
            </a:r>
            <a:r>
              <a:rPr lang="en-US" dirty="0"/>
              <a:t>, </a:t>
            </a:r>
            <a:r>
              <a:rPr lang="en-US" dirty="0" smtClean="0"/>
              <a:t>long term trends</a:t>
            </a:r>
          </a:p>
          <a:p>
            <a:r>
              <a:rPr lang="en-US" dirty="0" smtClean="0"/>
              <a:t>What needs to be done</a:t>
            </a:r>
            <a:endParaRPr lang="en-US" dirty="0"/>
          </a:p>
          <a:p>
            <a:r>
              <a:rPr lang="en-US" dirty="0"/>
              <a:t>BOUNDING IN SCOPE</a:t>
            </a:r>
          </a:p>
          <a:p>
            <a:endParaRPr lang="en-US" dirty="0"/>
          </a:p>
        </p:txBody>
      </p:sp>
    </p:spTree>
    <p:extLst>
      <p:ext uri="{BB962C8B-B14F-4D97-AF65-F5344CB8AC3E}">
        <p14:creationId xmlns:p14="http://schemas.microsoft.com/office/powerpoint/2010/main" val="40221585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Tactical management</a:t>
            </a:r>
            <a:endParaRPr lang="en-US" dirty="0"/>
          </a:p>
        </p:txBody>
      </p:sp>
      <p:sp>
        <p:nvSpPr>
          <p:cNvPr id="3" name="Content Placeholder 2"/>
          <p:cNvSpPr>
            <a:spLocks noGrp="1"/>
          </p:cNvSpPr>
          <p:nvPr>
            <p:ph idx="1"/>
          </p:nvPr>
        </p:nvSpPr>
        <p:spPr/>
        <p:txBody>
          <a:bodyPr/>
          <a:lstStyle/>
          <a:p>
            <a:r>
              <a:rPr lang="en-US" dirty="0"/>
              <a:t>Revised </a:t>
            </a:r>
            <a:r>
              <a:rPr lang="en-US" dirty="0" smtClean="0"/>
              <a:t>stock assessments</a:t>
            </a:r>
            <a:endParaRPr lang="en-US" dirty="0"/>
          </a:p>
          <a:p>
            <a:r>
              <a:rPr lang="en-US" dirty="0"/>
              <a:t>Yield </a:t>
            </a:r>
            <a:r>
              <a:rPr lang="en-US" dirty="0" smtClean="0"/>
              <a:t>adjustments</a:t>
            </a:r>
            <a:endParaRPr lang="en-US" dirty="0"/>
          </a:p>
          <a:p>
            <a:r>
              <a:rPr lang="en-US" dirty="0" smtClean="0"/>
              <a:t>Biological reference points</a:t>
            </a:r>
            <a:r>
              <a:rPr lang="en-US" dirty="0"/>
              <a:t>, etc.</a:t>
            </a:r>
          </a:p>
          <a:p>
            <a:r>
              <a:rPr lang="en-US" dirty="0"/>
              <a:t>Direct </a:t>
            </a:r>
            <a:r>
              <a:rPr lang="en-US" dirty="0" smtClean="0"/>
              <a:t>impacts </a:t>
            </a:r>
            <a:r>
              <a:rPr lang="en-US" dirty="0"/>
              <a:t>on </a:t>
            </a:r>
            <a:r>
              <a:rPr lang="en-US" dirty="0" smtClean="0"/>
              <a:t>target</a:t>
            </a:r>
            <a:r>
              <a:rPr lang="en-US" dirty="0"/>
              <a:t>, </a:t>
            </a:r>
            <a:r>
              <a:rPr lang="en-US" dirty="0" smtClean="0"/>
              <a:t>non-target species</a:t>
            </a:r>
            <a:r>
              <a:rPr lang="en-US" dirty="0"/>
              <a:t>, </a:t>
            </a:r>
            <a:r>
              <a:rPr lang="en-US" dirty="0" smtClean="0"/>
              <a:t>protected species, habitat</a:t>
            </a:r>
            <a:r>
              <a:rPr lang="en-US" dirty="0"/>
              <a:t>, </a:t>
            </a:r>
            <a:r>
              <a:rPr lang="en-US" dirty="0" smtClean="0"/>
              <a:t>aggregate groups</a:t>
            </a:r>
            <a:endParaRPr lang="en-US" dirty="0"/>
          </a:p>
          <a:p>
            <a:r>
              <a:rPr lang="en-US" dirty="0"/>
              <a:t>Specific “What If” </a:t>
            </a:r>
            <a:r>
              <a:rPr lang="en-US" dirty="0" smtClean="0"/>
              <a:t>scenarios </a:t>
            </a:r>
            <a:r>
              <a:rPr lang="en-US" dirty="0"/>
              <a:t>and </a:t>
            </a:r>
            <a:r>
              <a:rPr lang="en-US" dirty="0" smtClean="0"/>
              <a:t>gaming</a:t>
            </a:r>
            <a:endParaRPr lang="en-US" dirty="0"/>
          </a:p>
          <a:p>
            <a:r>
              <a:rPr lang="en-US" dirty="0" smtClean="0"/>
              <a:t>How to do what needs to be done.</a:t>
            </a:r>
          </a:p>
          <a:p>
            <a:r>
              <a:rPr lang="en-US" dirty="0" smtClean="0"/>
              <a:t>BINDING </a:t>
            </a:r>
            <a:r>
              <a:rPr lang="en-US" dirty="0"/>
              <a:t>IN SCOPE</a:t>
            </a:r>
          </a:p>
          <a:p>
            <a:endParaRPr lang="en-US" dirty="0"/>
          </a:p>
        </p:txBody>
      </p:sp>
    </p:spTree>
    <p:extLst>
      <p:ext uri="{BB962C8B-B14F-4D97-AF65-F5344CB8AC3E}">
        <p14:creationId xmlns:p14="http://schemas.microsoft.com/office/powerpoint/2010/main" val="393432395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53986" name="Picture 2" descr="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3614045"/>
            <a:ext cx="1119188" cy="1231900"/>
          </a:xfrm>
          <a:prstGeom prst="rect">
            <a:avLst/>
          </a:prstGeom>
          <a:noFill/>
          <a:extLst>
            <a:ext uri="{909E8E84-426E-40dd-AFC4-6F175D3DCCD1}">
              <a14:hiddenFill xmlns:a14="http://schemas.microsoft.com/office/drawing/2010/main">
                <a:solidFill>
                  <a:srgbClr val="FFFFFF"/>
                </a:solidFill>
              </a14:hiddenFill>
            </a:ext>
          </a:extLst>
        </p:spPr>
      </p:pic>
      <p:sp>
        <p:nvSpPr>
          <p:cNvPr id="553987" name="Line 3"/>
          <p:cNvSpPr>
            <a:spLocks noChangeShapeType="1"/>
          </p:cNvSpPr>
          <p:nvPr/>
        </p:nvSpPr>
        <p:spPr bwMode="auto">
          <a:xfrm>
            <a:off x="228600" y="2713932"/>
            <a:ext cx="8686800" cy="0"/>
          </a:xfrm>
          <a:prstGeom prst="line">
            <a:avLst/>
          </a:prstGeom>
          <a:noFill/>
          <a:ln w="12700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53988" name="Text Box 4"/>
          <p:cNvSpPr txBox="1">
            <a:spLocks noChangeArrowheads="1"/>
          </p:cNvSpPr>
          <p:nvPr/>
        </p:nvSpPr>
        <p:spPr bwMode="auto">
          <a:xfrm>
            <a:off x="304800" y="2866332"/>
            <a:ext cx="2286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FF"/>
                </a:solidFill>
              </a:rPr>
              <a:t>Stock/Single Species</a:t>
            </a:r>
          </a:p>
        </p:txBody>
      </p:sp>
      <p:sp>
        <p:nvSpPr>
          <p:cNvPr id="553989" name="Text Box 5"/>
          <p:cNvSpPr txBox="1">
            <a:spLocks noChangeArrowheads="1"/>
          </p:cNvSpPr>
          <p:nvPr/>
        </p:nvSpPr>
        <p:spPr bwMode="auto">
          <a:xfrm>
            <a:off x="7315200" y="2866332"/>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FF"/>
                </a:solidFill>
              </a:rPr>
              <a:t>Ecosystem</a:t>
            </a:r>
          </a:p>
        </p:txBody>
      </p:sp>
      <p:sp>
        <p:nvSpPr>
          <p:cNvPr id="553990" name="Text Box 6"/>
          <p:cNvSpPr txBox="1">
            <a:spLocks noChangeArrowheads="1"/>
          </p:cNvSpPr>
          <p:nvPr/>
        </p:nvSpPr>
        <p:spPr bwMode="auto">
          <a:xfrm>
            <a:off x="2743200" y="2866332"/>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FF"/>
                </a:solidFill>
              </a:rPr>
              <a:t>Multi-species</a:t>
            </a:r>
          </a:p>
        </p:txBody>
      </p:sp>
      <p:sp>
        <p:nvSpPr>
          <p:cNvPr id="553991" name="Text Box 7"/>
          <p:cNvSpPr txBox="1">
            <a:spLocks noChangeArrowheads="1"/>
          </p:cNvSpPr>
          <p:nvPr/>
        </p:nvSpPr>
        <p:spPr bwMode="auto">
          <a:xfrm>
            <a:off x="5486400" y="2866332"/>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solidFill>
                  <a:srgbClr val="FFFFFF"/>
                </a:solidFill>
              </a:rPr>
              <a:t>Aggregate Biomass</a:t>
            </a:r>
          </a:p>
        </p:txBody>
      </p:sp>
      <p:sp>
        <p:nvSpPr>
          <p:cNvPr id="553992" name="Text Box 8"/>
          <p:cNvSpPr txBox="1">
            <a:spLocks noChangeArrowheads="1"/>
          </p:cNvSpPr>
          <p:nvPr/>
        </p:nvSpPr>
        <p:spPr bwMode="auto">
          <a:xfrm>
            <a:off x="5219700" y="1875732"/>
            <a:ext cx="392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a:solidFill>
                  <a:srgbClr val="FFFF00"/>
                </a:solidFill>
              </a:rPr>
              <a:t>Data Requirements (=Cost)</a:t>
            </a:r>
          </a:p>
        </p:txBody>
      </p:sp>
      <p:sp>
        <p:nvSpPr>
          <p:cNvPr id="553993" name="Line 9"/>
          <p:cNvSpPr>
            <a:spLocks noChangeShapeType="1"/>
          </p:cNvSpPr>
          <p:nvPr/>
        </p:nvSpPr>
        <p:spPr bwMode="auto">
          <a:xfrm flipH="1">
            <a:off x="304800" y="1418532"/>
            <a:ext cx="8610600" cy="0"/>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53994" name="Text Box 10"/>
          <p:cNvSpPr txBox="1">
            <a:spLocks noChangeArrowheads="1"/>
          </p:cNvSpPr>
          <p:nvPr/>
        </p:nvSpPr>
        <p:spPr bwMode="auto">
          <a:xfrm>
            <a:off x="4905375" y="1418532"/>
            <a:ext cx="423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00"/>
                </a:solidFill>
              </a:rPr>
              <a:t>Addresses Ecosystem Issues</a:t>
            </a:r>
          </a:p>
        </p:txBody>
      </p:sp>
      <p:sp>
        <p:nvSpPr>
          <p:cNvPr id="553995" name="Text Box 11"/>
          <p:cNvSpPr txBox="1">
            <a:spLocks noChangeArrowheads="1"/>
          </p:cNvSpPr>
          <p:nvPr/>
        </p:nvSpPr>
        <p:spPr bwMode="auto">
          <a:xfrm>
            <a:off x="0" y="1418532"/>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00"/>
                </a:solidFill>
              </a:rPr>
              <a:t>Parsimony</a:t>
            </a:r>
          </a:p>
        </p:txBody>
      </p:sp>
      <p:sp>
        <p:nvSpPr>
          <p:cNvPr id="553996" name="Text Box 12"/>
          <p:cNvSpPr txBox="1">
            <a:spLocks noChangeArrowheads="1"/>
          </p:cNvSpPr>
          <p:nvPr/>
        </p:nvSpPr>
        <p:spPr bwMode="auto">
          <a:xfrm>
            <a:off x="2819400" y="5531745"/>
            <a:ext cx="3048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dirty="0">
                <a:solidFill>
                  <a:srgbClr val="FFFFFF"/>
                </a:solidFill>
              </a:rPr>
              <a:t>Predation, Competition, Mutualism, etc.</a:t>
            </a:r>
          </a:p>
        </p:txBody>
      </p:sp>
      <p:sp>
        <p:nvSpPr>
          <p:cNvPr id="553997" name="Text Box 13"/>
          <p:cNvSpPr txBox="1">
            <a:spLocks noChangeArrowheads="1"/>
          </p:cNvSpPr>
          <p:nvPr/>
        </p:nvSpPr>
        <p:spPr bwMode="auto">
          <a:xfrm>
            <a:off x="6345238" y="5531745"/>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solidFill>
                  <a:srgbClr val="FFFFFF"/>
                </a:solidFill>
              </a:rPr>
              <a:t>Habitat, Climate, etc.</a:t>
            </a:r>
          </a:p>
        </p:txBody>
      </p:sp>
      <p:sp>
        <p:nvSpPr>
          <p:cNvPr id="553998" name="Text Box 14"/>
          <p:cNvSpPr txBox="1">
            <a:spLocks noChangeArrowheads="1"/>
          </p:cNvSpPr>
          <p:nvPr/>
        </p:nvSpPr>
        <p:spPr bwMode="auto">
          <a:xfrm>
            <a:off x="4648200" y="6431857"/>
            <a:ext cx="2895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solidFill>
                  <a:srgbClr val="FFFFFF"/>
                </a:solidFill>
              </a:rPr>
              <a:t>Technical Interactions</a:t>
            </a:r>
          </a:p>
        </p:txBody>
      </p:sp>
      <p:sp>
        <p:nvSpPr>
          <p:cNvPr id="553999" name="Text Box 15"/>
          <p:cNvSpPr txBox="1">
            <a:spLocks noChangeArrowheads="1"/>
          </p:cNvSpPr>
          <p:nvPr/>
        </p:nvSpPr>
        <p:spPr bwMode="auto">
          <a:xfrm>
            <a:off x="7772400" y="885132"/>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00"/>
                </a:solidFill>
              </a:rPr>
              <a:t>Realism</a:t>
            </a:r>
          </a:p>
        </p:txBody>
      </p:sp>
      <p:sp>
        <p:nvSpPr>
          <p:cNvPr id="554000" name="Text Box 16"/>
          <p:cNvSpPr txBox="1">
            <a:spLocks noChangeArrowheads="1"/>
          </p:cNvSpPr>
          <p:nvPr/>
        </p:nvSpPr>
        <p:spPr bwMode="auto">
          <a:xfrm>
            <a:off x="0" y="1875732"/>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solidFill>
                  <a:srgbClr val="FFFF00"/>
                </a:solidFill>
              </a:rPr>
              <a:t>Existing Methods and Metrics</a:t>
            </a:r>
          </a:p>
        </p:txBody>
      </p:sp>
      <p:sp>
        <p:nvSpPr>
          <p:cNvPr id="554001" name="Text Box 17"/>
          <p:cNvSpPr txBox="1">
            <a:spLocks noChangeArrowheads="1"/>
          </p:cNvSpPr>
          <p:nvPr/>
        </p:nvSpPr>
        <p:spPr bwMode="auto">
          <a:xfrm>
            <a:off x="152400" y="6108691"/>
            <a:ext cx="3505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dirty="0">
                <a:solidFill>
                  <a:schemeClr val="bg1"/>
                </a:solidFill>
              </a:rPr>
              <a:t>Disease, Genetic Diversity, Fecundity, Migration, etc.</a:t>
            </a:r>
          </a:p>
        </p:txBody>
      </p:sp>
      <p:pic>
        <p:nvPicPr>
          <p:cNvPr id="554002" name="Picture 18" descr="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933132"/>
            <a:ext cx="1752600" cy="674688"/>
          </a:xfrm>
          <a:prstGeom prst="rect">
            <a:avLst/>
          </a:prstGeom>
          <a:noFill/>
          <a:extLst>
            <a:ext uri="{909E8E84-426E-40dd-AFC4-6F175D3DCCD1}">
              <a14:hiddenFill xmlns:a14="http://schemas.microsoft.com/office/drawing/2010/main">
                <a:solidFill>
                  <a:srgbClr val="FFFFFF"/>
                </a:solidFill>
              </a14:hiddenFill>
            </a:ext>
          </a:extLst>
        </p:spPr>
      </p:pic>
      <p:pic>
        <p:nvPicPr>
          <p:cNvPr id="554003" name="Picture 19" descr="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802957"/>
            <a:ext cx="1752600" cy="674688"/>
          </a:xfrm>
          <a:prstGeom prst="rect">
            <a:avLst/>
          </a:prstGeom>
          <a:noFill/>
          <a:extLst>
            <a:ext uri="{909E8E84-426E-40dd-AFC4-6F175D3DCCD1}">
              <a14:hiddenFill xmlns:a14="http://schemas.microsoft.com/office/drawing/2010/main">
                <a:solidFill>
                  <a:srgbClr val="FFFFFF"/>
                </a:solidFill>
              </a14:hiddenFill>
            </a:ext>
          </a:extLst>
        </p:spPr>
      </p:pic>
      <p:pic>
        <p:nvPicPr>
          <p:cNvPr id="554004" name="Picture 20" descr="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4347470"/>
            <a:ext cx="1503363" cy="804862"/>
          </a:xfrm>
          <a:prstGeom prst="rect">
            <a:avLst/>
          </a:prstGeom>
          <a:noFill/>
          <a:extLst>
            <a:ext uri="{909E8E84-426E-40dd-AFC4-6F175D3DCCD1}">
              <a14:hiddenFill xmlns:a14="http://schemas.microsoft.com/office/drawing/2010/main">
                <a:solidFill>
                  <a:srgbClr val="FFFFFF"/>
                </a:solidFill>
              </a14:hiddenFill>
            </a:ext>
          </a:extLst>
        </p:spPr>
      </p:pic>
      <p:sp>
        <p:nvSpPr>
          <p:cNvPr id="554005" name="Text Box 21"/>
          <p:cNvSpPr txBox="1">
            <a:spLocks noChangeArrowheads="1"/>
          </p:cNvSpPr>
          <p:nvPr/>
        </p:nvSpPr>
        <p:spPr bwMode="auto">
          <a:xfrm>
            <a:off x="7620000" y="3614045"/>
            <a:ext cx="1295400" cy="118745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dirty="0">
                <a:solidFill>
                  <a:srgbClr val="000000"/>
                </a:solidFill>
              </a:rPr>
              <a:t>Messy Picture Here</a:t>
            </a:r>
          </a:p>
        </p:txBody>
      </p:sp>
      <p:sp>
        <p:nvSpPr>
          <p:cNvPr id="554006" name="Oval 22"/>
          <p:cNvSpPr>
            <a:spLocks noChangeArrowheads="1"/>
          </p:cNvSpPr>
          <p:nvPr/>
        </p:nvSpPr>
        <p:spPr bwMode="auto">
          <a:xfrm>
            <a:off x="5638800" y="3802957"/>
            <a:ext cx="838200" cy="254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4007" name="Oval 23"/>
          <p:cNvSpPr>
            <a:spLocks noChangeArrowheads="1"/>
          </p:cNvSpPr>
          <p:nvPr/>
        </p:nvSpPr>
        <p:spPr bwMode="auto">
          <a:xfrm>
            <a:off x="5486400" y="4347470"/>
            <a:ext cx="762000" cy="384175"/>
          </a:xfrm>
          <a:prstGeom prst="ellipse">
            <a:avLst/>
          </a:prstGeom>
          <a:solidFill>
            <a:srgbClr val="339933"/>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4008" name="Oval 24"/>
          <p:cNvSpPr>
            <a:spLocks noChangeArrowheads="1"/>
          </p:cNvSpPr>
          <p:nvPr/>
        </p:nvSpPr>
        <p:spPr bwMode="auto">
          <a:xfrm>
            <a:off x="6400800" y="4056957"/>
            <a:ext cx="914400" cy="674688"/>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4009" name="Line 25"/>
          <p:cNvSpPr>
            <a:spLocks noChangeShapeType="1"/>
          </p:cNvSpPr>
          <p:nvPr/>
        </p:nvSpPr>
        <p:spPr bwMode="auto">
          <a:xfrm flipV="1">
            <a:off x="5867400" y="4056957"/>
            <a:ext cx="304800" cy="290513"/>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54010" name="Line 26"/>
          <p:cNvSpPr>
            <a:spLocks noChangeShapeType="1"/>
          </p:cNvSpPr>
          <p:nvPr/>
        </p:nvSpPr>
        <p:spPr bwMode="auto">
          <a:xfrm flipV="1">
            <a:off x="6172200" y="4347470"/>
            <a:ext cx="228600" cy="1301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54011" name="Line 27"/>
          <p:cNvSpPr>
            <a:spLocks noChangeShapeType="1"/>
          </p:cNvSpPr>
          <p:nvPr/>
        </p:nvSpPr>
        <p:spPr bwMode="auto">
          <a:xfrm flipH="1" flipV="1">
            <a:off x="6172200" y="4056957"/>
            <a:ext cx="304800" cy="2905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54012" name="Text Box 28"/>
          <p:cNvSpPr txBox="1">
            <a:spLocks noChangeArrowheads="1"/>
          </p:cNvSpPr>
          <p:nvPr/>
        </p:nvSpPr>
        <p:spPr bwMode="auto">
          <a:xfrm>
            <a:off x="5767388" y="3752157"/>
            <a:ext cx="11128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i="1">
                <a:solidFill>
                  <a:schemeClr val="bg1"/>
                </a:solidFill>
              </a:rPr>
              <a:t>Gadids</a:t>
            </a:r>
          </a:p>
        </p:txBody>
      </p:sp>
      <p:sp>
        <p:nvSpPr>
          <p:cNvPr id="554013" name="Text Box 29"/>
          <p:cNvSpPr txBox="1">
            <a:spLocks noChangeArrowheads="1"/>
          </p:cNvSpPr>
          <p:nvPr/>
        </p:nvSpPr>
        <p:spPr bwMode="auto">
          <a:xfrm>
            <a:off x="5486400" y="434747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i="1">
                <a:solidFill>
                  <a:schemeClr val="bg1"/>
                </a:solidFill>
              </a:rPr>
              <a:t>Flatfish</a:t>
            </a:r>
          </a:p>
        </p:txBody>
      </p:sp>
      <p:sp>
        <p:nvSpPr>
          <p:cNvPr id="554014" name="Text Box 30"/>
          <p:cNvSpPr txBox="1">
            <a:spLocks noChangeArrowheads="1"/>
          </p:cNvSpPr>
          <p:nvPr/>
        </p:nvSpPr>
        <p:spPr bwMode="auto">
          <a:xfrm>
            <a:off x="6477000" y="4195070"/>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i="1">
                <a:solidFill>
                  <a:schemeClr val="bg1"/>
                </a:solidFill>
              </a:rPr>
              <a:t>Pelagics</a:t>
            </a:r>
          </a:p>
        </p:txBody>
      </p:sp>
      <p:sp>
        <p:nvSpPr>
          <p:cNvPr id="554015" name="Text Box 31"/>
          <p:cNvSpPr txBox="1">
            <a:spLocks noChangeArrowheads="1"/>
          </p:cNvSpPr>
          <p:nvPr/>
        </p:nvSpPr>
        <p:spPr bwMode="auto">
          <a:xfrm>
            <a:off x="0" y="885132"/>
            <a:ext cx="5262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solidFill>
                  <a:srgbClr val="FFFF00"/>
                </a:solidFill>
              </a:rPr>
              <a:t>Can Control &amp; Measure Fishing Effort</a:t>
            </a:r>
          </a:p>
        </p:txBody>
      </p:sp>
      <p:sp>
        <p:nvSpPr>
          <p:cNvPr id="3" name="TextBox 2"/>
          <p:cNvSpPr txBox="1"/>
          <p:nvPr/>
        </p:nvSpPr>
        <p:spPr>
          <a:xfrm>
            <a:off x="152400" y="153932"/>
            <a:ext cx="8991600" cy="523220"/>
          </a:xfrm>
          <a:prstGeom prst="rect">
            <a:avLst/>
          </a:prstGeom>
          <a:noFill/>
        </p:spPr>
        <p:txBody>
          <a:bodyPr wrap="square" rtlCol="0">
            <a:spAutoFit/>
          </a:bodyPr>
          <a:lstStyle/>
          <a:p>
            <a:r>
              <a:rPr lang="en-US" sz="2800" b="1" dirty="0" smtClean="0">
                <a:solidFill>
                  <a:schemeClr val="bg1"/>
                </a:solidFill>
              </a:rPr>
              <a:t>Appropriate tool might depend on level of advice required</a:t>
            </a:r>
            <a:endParaRPr lang="en-US" sz="2800" b="1" dirty="0">
              <a:solidFill>
                <a:schemeClr val="bg1"/>
              </a:solidFill>
            </a:endParaRPr>
          </a:p>
        </p:txBody>
      </p:sp>
      <p:pic>
        <p:nvPicPr>
          <p:cNvPr id="33" name="Picture 32"/>
          <p:cNvPicPr>
            <a:picLocks noChangeAspect="1"/>
          </p:cNvPicPr>
          <p:nvPr/>
        </p:nvPicPr>
        <p:blipFill rotWithShape="1">
          <a:blip r:embed="rId5"/>
          <a:srcRect l="2" r="23996"/>
          <a:stretch/>
        </p:blipFill>
        <p:spPr>
          <a:xfrm>
            <a:off x="7391400" y="3575944"/>
            <a:ext cx="1788907" cy="1256532"/>
          </a:xfrm>
          <a:prstGeom prst="rect">
            <a:avLst/>
          </a:prstGeom>
        </p:spPr>
      </p:pic>
    </p:spTree>
    <p:extLst>
      <p:ext uri="{BB962C8B-B14F-4D97-AF65-F5344CB8AC3E}">
        <p14:creationId xmlns:p14="http://schemas.microsoft.com/office/powerpoint/2010/main" val="28933951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Three Pillars of EBM</a:t>
            </a:r>
            <a:endParaRPr lang="en-US" dirty="0"/>
          </a:p>
        </p:txBody>
      </p:sp>
      <p:sp>
        <p:nvSpPr>
          <p:cNvPr id="5" name="Text Box 3"/>
          <p:cNvSpPr txBox="1">
            <a:spLocks noChangeArrowheads="1"/>
          </p:cNvSpPr>
          <p:nvPr/>
        </p:nvSpPr>
        <p:spPr bwMode="auto">
          <a:xfrm>
            <a:off x="5257800" y="1524000"/>
            <a:ext cx="3886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dirty="0">
                <a:solidFill>
                  <a:srgbClr val="1F497D"/>
                </a:solidFill>
              </a:rPr>
              <a:t>2. </a:t>
            </a:r>
            <a:r>
              <a:rPr lang="en-US" sz="2800" dirty="0" smtClean="0">
                <a:solidFill>
                  <a:srgbClr val="1F497D"/>
                </a:solidFill>
              </a:rPr>
              <a:t>Assessing [</a:t>
            </a:r>
            <a:r>
              <a:rPr lang="en-US" sz="2800" dirty="0">
                <a:solidFill>
                  <a:srgbClr val="1F497D"/>
                </a:solidFill>
              </a:rPr>
              <a:t>Ecosystem] </a:t>
            </a:r>
            <a:r>
              <a:rPr lang="en-US" sz="2800" u="sng" dirty="0" smtClean="0">
                <a:solidFill>
                  <a:srgbClr val="1F497D"/>
                </a:solidFill>
              </a:rPr>
              <a:t>Status</a:t>
            </a:r>
            <a:r>
              <a:rPr lang="en-US" sz="2800" dirty="0" smtClean="0">
                <a:solidFill>
                  <a:srgbClr val="1F497D"/>
                </a:solidFill>
              </a:rPr>
              <a:t> (Multivariate metrics)</a:t>
            </a:r>
            <a:endParaRPr lang="en-US" sz="2800" dirty="0">
              <a:solidFill>
                <a:srgbClr val="1F497D"/>
              </a:solidFill>
            </a:endParaRPr>
          </a:p>
        </p:txBody>
      </p:sp>
      <p:pic>
        <p:nvPicPr>
          <p:cNvPr id="6" name="Picture 4" descr="anempires_1653_1906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275" y="4800600"/>
            <a:ext cx="8921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JerashCardo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1625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6"/>
          <p:cNvSpPr txBox="1">
            <a:spLocks noChangeArrowheads="1"/>
          </p:cNvSpPr>
          <p:nvPr/>
        </p:nvSpPr>
        <p:spPr bwMode="auto">
          <a:xfrm>
            <a:off x="1828800" y="1524000"/>
            <a:ext cx="30480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dirty="0">
                <a:solidFill>
                  <a:srgbClr val="1F497D"/>
                </a:solidFill>
              </a:rPr>
              <a:t>1. Goal Setting (Priorities &amp; </a:t>
            </a:r>
            <a:r>
              <a:rPr lang="en-US" sz="2800" u="sng" dirty="0">
                <a:solidFill>
                  <a:srgbClr val="1F497D"/>
                </a:solidFill>
              </a:rPr>
              <a:t>Allocation</a:t>
            </a:r>
            <a:r>
              <a:rPr lang="en-US" sz="2800" dirty="0">
                <a:solidFill>
                  <a:srgbClr val="1F497D"/>
                </a:solidFill>
              </a:rPr>
              <a:t> of Biomass)</a:t>
            </a:r>
            <a:endParaRPr lang="en-US" sz="2800" u="sng" dirty="0">
              <a:solidFill>
                <a:srgbClr val="1F497D"/>
              </a:solidFill>
            </a:endParaRPr>
          </a:p>
        </p:txBody>
      </p:sp>
      <p:pic>
        <p:nvPicPr>
          <p:cNvPr id="9" name="Picture 7" descr="UmmQaisDecumanu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925327"/>
            <a:ext cx="2895600" cy="193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8"/>
          <p:cNvSpPr txBox="1">
            <a:spLocks noChangeArrowheads="1"/>
          </p:cNvSpPr>
          <p:nvPr/>
        </p:nvSpPr>
        <p:spPr bwMode="auto">
          <a:xfrm>
            <a:off x="776288" y="5181600"/>
            <a:ext cx="325278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dirty="0">
                <a:solidFill>
                  <a:schemeClr val="tx2"/>
                </a:solidFill>
              </a:rPr>
              <a:t>3. Achieving [Ecosystem] Goals (Management </a:t>
            </a:r>
            <a:r>
              <a:rPr lang="en-US" sz="2800" u="sng" dirty="0">
                <a:solidFill>
                  <a:schemeClr val="tx2"/>
                </a:solidFill>
              </a:rPr>
              <a:t>Tools</a:t>
            </a:r>
            <a:r>
              <a:rPr lang="en-US" sz="2800" dirty="0">
                <a:solidFill>
                  <a:schemeClr val="tx2"/>
                </a:solidFill>
              </a:rPr>
              <a:t>)</a:t>
            </a:r>
          </a:p>
        </p:txBody>
      </p:sp>
      <p:sp>
        <p:nvSpPr>
          <p:cNvPr id="3" name="Oval 2"/>
          <p:cNvSpPr/>
          <p:nvPr/>
        </p:nvSpPr>
        <p:spPr>
          <a:xfrm rot="19989867">
            <a:off x="611210" y="2364528"/>
            <a:ext cx="9251141" cy="3937802"/>
          </a:xfrm>
          <a:prstGeom prst="ellipse">
            <a:avLst/>
          </a:prstGeom>
          <a:noFill/>
          <a:ln w="539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179451" y="5934542"/>
            <a:ext cx="3224061" cy="523220"/>
          </a:xfrm>
          <a:prstGeom prst="rect">
            <a:avLst/>
          </a:prstGeom>
          <a:noFill/>
        </p:spPr>
        <p:txBody>
          <a:bodyPr wrap="square" rtlCol="0">
            <a:spAutoFit/>
          </a:bodyPr>
          <a:lstStyle/>
          <a:p>
            <a:r>
              <a:rPr lang="en-US" sz="2800" b="1" dirty="0" smtClean="0">
                <a:solidFill>
                  <a:schemeClr val="accent2"/>
                </a:solidFill>
              </a:rPr>
              <a:t>Models used here</a:t>
            </a:r>
            <a:endParaRPr lang="en-US" sz="2800" b="1" dirty="0">
              <a:solidFill>
                <a:schemeClr val="accent2"/>
              </a:solidFill>
            </a:endParaRPr>
          </a:p>
        </p:txBody>
      </p:sp>
    </p:spTree>
    <p:extLst>
      <p:ext uri="{BB962C8B-B14F-4D97-AF65-F5344CB8AC3E}">
        <p14:creationId xmlns:p14="http://schemas.microsoft.com/office/powerpoint/2010/main" val="39377313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contact information</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smtClean="0"/>
              <a:t>Gavin Fay</a:t>
            </a:r>
          </a:p>
          <a:p>
            <a:pPr marL="0" indent="0">
              <a:buNone/>
            </a:pPr>
            <a:r>
              <a:rPr lang="en-US" dirty="0" err="1" smtClean="0"/>
              <a:t>gfay@umassd.edu</a:t>
            </a:r>
            <a:endParaRPr lang="en-US" dirty="0" smtClean="0"/>
          </a:p>
          <a:p>
            <a:pPr marL="0" indent="0">
              <a:buNone/>
            </a:pPr>
            <a:r>
              <a:rPr lang="en-US" dirty="0" smtClean="0"/>
              <a:t>508-910-6363</a:t>
            </a:r>
          </a:p>
          <a:p>
            <a:pPr marL="0" indent="0">
              <a:buNone/>
            </a:pPr>
            <a:r>
              <a:rPr lang="en-US" dirty="0" smtClean="0"/>
              <a:t>SMAST II </a:t>
            </a:r>
            <a:r>
              <a:rPr lang="en-US" dirty="0" err="1" smtClean="0"/>
              <a:t>Rm</a:t>
            </a:r>
            <a:r>
              <a:rPr lang="en-US" dirty="0" smtClean="0"/>
              <a:t> 325B</a:t>
            </a:r>
          </a:p>
          <a:p>
            <a:pPr marL="0" indent="0">
              <a:buNone/>
            </a:pPr>
            <a:r>
              <a:rPr lang="en-US" dirty="0" smtClean="0"/>
              <a:t>@</a:t>
            </a:r>
            <a:r>
              <a:rPr lang="en-US" dirty="0" err="1" smtClean="0"/>
              <a:t>gavin_fay</a:t>
            </a:r>
            <a:endParaRPr lang="en-US" dirty="0"/>
          </a:p>
          <a:p>
            <a:pPr marL="0" indent="0">
              <a:buNone/>
            </a:pPr>
            <a:endParaRPr lang="en-US" dirty="0" smtClean="0"/>
          </a:p>
          <a:p>
            <a:pPr marL="0" indent="0">
              <a:buNone/>
            </a:pPr>
            <a:r>
              <a:rPr lang="en-US" dirty="0" smtClean="0"/>
              <a:t>Office hours: by appointment</a:t>
            </a:r>
            <a:endParaRPr lang="en-US" dirty="0"/>
          </a:p>
        </p:txBody>
      </p:sp>
    </p:spTree>
    <p:extLst>
      <p:ext uri="{BB962C8B-B14F-4D97-AF65-F5344CB8AC3E}">
        <p14:creationId xmlns:p14="http://schemas.microsoft.com/office/powerpoint/2010/main" val="40768262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a:xfrm>
            <a:off x="457200" y="1034590"/>
            <a:ext cx="8229600" cy="5588417"/>
          </a:xfrm>
        </p:spPr>
        <p:txBody>
          <a:bodyPr/>
          <a:lstStyle/>
          <a:p>
            <a:endParaRPr lang="en-US" dirty="0"/>
          </a:p>
        </p:txBody>
      </p:sp>
      <p:pic>
        <p:nvPicPr>
          <p:cNvPr id="7" name="Picture 6"/>
          <p:cNvPicPr>
            <a:picLocks noChangeAspect="1"/>
          </p:cNvPicPr>
          <p:nvPr/>
        </p:nvPicPr>
        <p:blipFill>
          <a:blip r:embed="rId2"/>
          <a:stretch>
            <a:fillRect/>
          </a:stretch>
        </p:blipFill>
        <p:spPr>
          <a:xfrm>
            <a:off x="1638300" y="457200"/>
            <a:ext cx="5867400" cy="5943600"/>
          </a:xfrm>
          <a:prstGeom prst="rect">
            <a:avLst/>
          </a:prstGeom>
        </p:spPr>
      </p:pic>
      <p:sp>
        <p:nvSpPr>
          <p:cNvPr id="3" name="TextBox 2"/>
          <p:cNvSpPr txBox="1"/>
          <p:nvPr/>
        </p:nvSpPr>
        <p:spPr>
          <a:xfrm>
            <a:off x="6388933" y="6438341"/>
            <a:ext cx="3374075" cy="369332"/>
          </a:xfrm>
          <a:prstGeom prst="rect">
            <a:avLst/>
          </a:prstGeom>
          <a:noFill/>
        </p:spPr>
        <p:txBody>
          <a:bodyPr wrap="square" rtlCol="0">
            <a:spAutoFit/>
          </a:bodyPr>
          <a:lstStyle/>
          <a:p>
            <a:r>
              <a:rPr lang="en-US" dirty="0" smtClean="0"/>
              <a:t>NOAA Fisheries IEA program</a:t>
            </a:r>
            <a:endParaRPr lang="en-US" dirty="0"/>
          </a:p>
        </p:txBody>
      </p:sp>
    </p:spTree>
    <p:extLst>
      <p:ext uri="{BB962C8B-B14F-4D97-AF65-F5344CB8AC3E}">
        <p14:creationId xmlns:p14="http://schemas.microsoft.com/office/powerpoint/2010/main" val="2525754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Tradeoffs</a:t>
            </a:r>
            <a:endParaRPr lang="en-US" dirty="0"/>
          </a:p>
        </p:txBody>
      </p:sp>
      <p:sp>
        <p:nvSpPr>
          <p:cNvPr id="3" name="Content Placeholder 2"/>
          <p:cNvSpPr>
            <a:spLocks noGrp="1"/>
          </p:cNvSpPr>
          <p:nvPr>
            <p:ph idx="1"/>
          </p:nvPr>
        </p:nvSpPr>
        <p:spPr/>
        <p:txBody>
          <a:bodyPr/>
          <a:lstStyle/>
          <a:p>
            <a:r>
              <a:rPr lang="en-US" dirty="0" smtClean="0"/>
              <a:t>Some tradeoffs may be easier than others.</a:t>
            </a:r>
            <a:endParaRPr lang="en-US" dirty="0"/>
          </a:p>
        </p:txBody>
      </p:sp>
      <p:cxnSp>
        <p:nvCxnSpPr>
          <p:cNvPr id="5" name="Straight Arrow Connector 4"/>
          <p:cNvCxnSpPr/>
          <p:nvPr/>
        </p:nvCxnSpPr>
        <p:spPr>
          <a:xfrm>
            <a:off x="2777903" y="5821378"/>
            <a:ext cx="4526733" cy="0"/>
          </a:xfrm>
          <a:prstGeom prst="straightConnector1">
            <a:avLst/>
          </a:prstGeom>
          <a:ln w="5080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777903" y="2038539"/>
            <a:ext cx="0" cy="3782839"/>
          </a:xfrm>
          <a:prstGeom prst="straightConnector1">
            <a:avLst/>
          </a:prstGeom>
          <a:ln w="5080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Arc 7"/>
          <p:cNvSpPr/>
          <p:nvPr/>
        </p:nvSpPr>
        <p:spPr>
          <a:xfrm>
            <a:off x="-832920" y="2163778"/>
            <a:ext cx="7813141" cy="6808206"/>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Arc 9"/>
          <p:cNvSpPr/>
          <p:nvPr/>
        </p:nvSpPr>
        <p:spPr>
          <a:xfrm rot="10800000">
            <a:off x="2893336" y="-1076622"/>
            <a:ext cx="7813141" cy="6808206"/>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Connector 11"/>
          <p:cNvCxnSpPr/>
          <p:nvPr/>
        </p:nvCxnSpPr>
        <p:spPr>
          <a:xfrm>
            <a:off x="2975194" y="2353901"/>
            <a:ext cx="3807737" cy="321398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406961" y="5946618"/>
            <a:ext cx="1268615" cy="369332"/>
          </a:xfrm>
          <a:prstGeom prst="rect">
            <a:avLst/>
          </a:prstGeom>
          <a:noFill/>
        </p:spPr>
        <p:txBody>
          <a:bodyPr wrap="square" rtlCol="0">
            <a:spAutoFit/>
          </a:bodyPr>
          <a:lstStyle/>
          <a:p>
            <a:r>
              <a:rPr lang="en-US" dirty="0" smtClean="0"/>
              <a:t>Objective 1</a:t>
            </a:r>
            <a:endParaRPr lang="en-US" dirty="0"/>
          </a:p>
        </p:txBody>
      </p:sp>
      <p:sp>
        <p:nvSpPr>
          <p:cNvPr id="16" name="TextBox 15"/>
          <p:cNvSpPr txBox="1"/>
          <p:nvPr/>
        </p:nvSpPr>
        <p:spPr>
          <a:xfrm rot="16200000">
            <a:off x="1761640" y="3661411"/>
            <a:ext cx="1268615" cy="369332"/>
          </a:xfrm>
          <a:prstGeom prst="rect">
            <a:avLst/>
          </a:prstGeom>
          <a:noFill/>
        </p:spPr>
        <p:txBody>
          <a:bodyPr wrap="square" rtlCol="0">
            <a:spAutoFit/>
          </a:bodyPr>
          <a:lstStyle/>
          <a:p>
            <a:r>
              <a:rPr lang="en-US" dirty="0" smtClean="0"/>
              <a:t>Objective 2</a:t>
            </a:r>
            <a:endParaRPr lang="en-US" dirty="0"/>
          </a:p>
        </p:txBody>
      </p:sp>
      <p:cxnSp>
        <p:nvCxnSpPr>
          <p:cNvPr id="18" name="Straight Arrow Connector 17"/>
          <p:cNvCxnSpPr/>
          <p:nvPr/>
        </p:nvCxnSpPr>
        <p:spPr>
          <a:xfrm>
            <a:off x="1760561" y="2511188"/>
            <a:ext cx="1774209" cy="51861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57200" y="2004148"/>
            <a:ext cx="1561381" cy="923330"/>
          </a:xfrm>
          <a:prstGeom prst="rect">
            <a:avLst/>
          </a:prstGeom>
          <a:noFill/>
        </p:spPr>
        <p:txBody>
          <a:bodyPr wrap="square" rtlCol="0">
            <a:spAutoFit/>
          </a:bodyPr>
          <a:lstStyle/>
          <a:p>
            <a:r>
              <a:rPr lang="en-US" dirty="0" smtClean="0"/>
              <a:t>Gain on one, lose on the other.</a:t>
            </a:r>
            <a:endParaRPr lang="en-US" dirty="0"/>
          </a:p>
        </p:txBody>
      </p:sp>
      <p:cxnSp>
        <p:nvCxnSpPr>
          <p:cNvPr id="20" name="Straight Arrow Connector 19"/>
          <p:cNvCxnSpPr/>
          <p:nvPr/>
        </p:nvCxnSpPr>
        <p:spPr>
          <a:xfrm flipV="1">
            <a:off x="1894764" y="4682987"/>
            <a:ext cx="1881712" cy="50349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5855474" y="2511188"/>
            <a:ext cx="777884" cy="43106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715057" y="1992761"/>
            <a:ext cx="1561381" cy="923330"/>
          </a:xfrm>
          <a:prstGeom prst="rect">
            <a:avLst/>
          </a:prstGeom>
          <a:noFill/>
        </p:spPr>
        <p:txBody>
          <a:bodyPr wrap="square" rtlCol="0">
            <a:spAutoFit/>
          </a:bodyPr>
          <a:lstStyle/>
          <a:p>
            <a:r>
              <a:rPr lang="en-US" dirty="0" smtClean="0"/>
              <a:t>Don’t have to give up much to gain.</a:t>
            </a:r>
            <a:endParaRPr lang="en-US" dirty="0"/>
          </a:p>
        </p:txBody>
      </p:sp>
      <p:sp>
        <p:nvSpPr>
          <p:cNvPr id="26" name="TextBox 25"/>
          <p:cNvSpPr txBox="1"/>
          <p:nvPr/>
        </p:nvSpPr>
        <p:spPr>
          <a:xfrm>
            <a:off x="385725" y="4644551"/>
            <a:ext cx="1561381" cy="1754326"/>
          </a:xfrm>
          <a:prstGeom prst="rect">
            <a:avLst/>
          </a:prstGeom>
          <a:noFill/>
        </p:spPr>
        <p:txBody>
          <a:bodyPr wrap="square" rtlCol="0">
            <a:spAutoFit/>
          </a:bodyPr>
          <a:lstStyle/>
          <a:p>
            <a:r>
              <a:rPr lang="en-US" dirty="0" smtClean="0"/>
              <a:t>Strong tradeoff, not able to gain on one without giving up a lot on the other.</a:t>
            </a:r>
            <a:endParaRPr lang="en-US" dirty="0"/>
          </a:p>
        </p:txBody>
      </p:sp>
    </p:spTree>
    <p:extLst>
      <p:ext uri="{BB962C8B-B14F-4D97-AF65-F5344CB8AC3E}">
        <p14:creationId xmlns:p14="http://schemas.microsoft.com/office/powerpoint/2010/main" val="4067492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9" grpId="0"/>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Trade-offs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View performance of management strategies against multiple objectives or system traits.</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A, B, and D are management options that are optimal solutions for one objective given a value for the other.</a:t>
            </a:r>
          </a:p>
          <a:p>
            <a:r>
              <a:rPr lang="en-US" dirty="0" smtClean="0"/>
              <a:t>Management options in red are sub-optimal for both objectives.</a:t>
            </a:r>
          </a:p>
        </p:txBody>
      </p:sp>
      <p:pic>
        <p:nvPicPr>
          <p:cNvPr id="4" name="Picture 10" descr="Figure 1 of Carden article"/>
          <p:cNvPicPr>
            <a:picLocks noChangeAspect="1" noChangeArrowheads="1"/>
          </p:cNvPicPr>
          <p:nvPr/>
        </p:nvPicPr>
        <p:blipFill rotWithShape="1">
          <a:blip r:embed="rId2">
            <a:extLst>
              <a:ext uri="{28A0092B-C50C-407E-A947-70E740481C1C}">
                <a14:useLocalDpi xmlns:a14="http://schemas.microsoft.com/office/drawing/2010/main" val="0"/>
              </a:ext>
            </a:extLst>
          </a:blip>
          <a:srcRect t="8386" b="1459"/>
          <a:stretch/>
        </p:blipFill>
        <p:spPr bwMode="auto">
          <a:xfrm>
            <a:off x="2460401" y="1810288"/>
            <a:ext cx="4404522"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62138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Trade-offs</a:t>
            </a:r>
            <a:endParaRPr lang="en-US" dirty="0"/>
          </a:p>
        </p:txBody>
      </p:sp>
      <p:sp>
        <p:nvSpPr>
          <p:cNvPr id="3" name="Content Placeholder 2"/>
          <p:cNvSpPr>
            <a:spLocks noGrp="1"/>
          </p:cNvSpPr>
          <p:nvPr>
            <p:ph idx="1"/>
          </p:nvPr>
        </p:nvSpPr>
        <p:spPr>
          <a:xfrm>
            <a:off x="457200" y="1051870"/>
            <a:ext cx="8229600" cy="5936759"/>
          </a:xfrm>
        </p:spPr>
        <p:txBody>
          <a:bodyPr>
            <a:normAutofit lnSpcReduction="10000"/>
          </a:bodyPr>
          <a:lstStyle/>
          <a:p>
            <a:r>
              <a:rPr lang="en-US" dirty="0" smtClean="0"/>
              <a:t>Operational objectives may indicate nonviable options (e.g. minimum stock size thresholds). </a:t>
            </a:r>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Can quantify effects of alternatives.</a:t>
            </a:r>
          </a:p>
          <a:p>
            <a:r>
              <a:rPr lang="en-US" dirty="0" smtClean="0"/>
              <a:t>Here very little loss in profit from A to B is associated with large gain in biomass.</a:t>
            </a:r>
          </a:p>
        </p:txBody>
      </p:sp>
      <p:pic>
        <p:nvPicPr>
          <p:cNvPr id="5" name="Picture 8" descr="http://www.ajelp.com/wp-content/uploads/Carden.Figur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462" y="1931734"/>
            <a:ext cx="4029075"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88651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Worm et al. (2009)</a:t>
            </a:r>
            <a:endParaRPr lang="en-US" dirty="0"/>
          </a:p>
        </p:txBody>
      </p:sp>
      <p:sp>
        <p:nvSpPr>
          <p:cNvPr id="3" name="Content Placeholder 2"/>
          <p:cNvSpPr>
            <a:spLocks noGrp="1"/>
          </p:cNvSpPr>
          <p:nvPr>
            <p:ph idx="1"/>
          </p:nvPr>
        </p:nvSpPr>
        <p:spPr/>
        <p:txBody>
          <a:bodyPr/>
          <a:lstStyle/>
          <a:p>
            <a:pPr marL="0" indent="0">
              <a:buNone/>
            </a:pPr>
            <a:r>
              <a:rPr lang="en-US" dirty="0" smtClean="0"/>
              <a:t>Ecosystem models to</a:t>
            </a:r>
          </a:p>
          <a:p>
            <a:pPr marL="0" indent="0">
              <a:buNone/>
            </a:pPr>
            <a:r>
              <a:rPr lang="en-US" dirty="0" smtClean="0"/>
              <a:t>quantify tradeoffs</a:t>
            </a:r>
            <a:br>
              <a:rPr lang="en-US" dirty="0" smtClean="0"/>
            </a:br>
            <a:r>
              <a:rPr lang="en-US" dirty="0" smtClean="0"/>
              <a:t>between biodiversity, </a:t>
            </a:r>
            <a:br>
              <a:rPr lang="en-US" dirty="0" smtClean="0"/>
            </a:br>
            <a:r>
              <a:rPr lang="en-US" dirty="0" smtClean="0"/>
              <a:t>catch, and </a:t>
            </a:r>
            <a:br>
              <a:rPr lang="en-US" dirty="0" smtClean="0"/>
            </a:br>
            <a:r>
              <a:rPr lang="en-US" dirty="0" smtClean="0"/>
              <a:t>employment.</a:t>
            </a:r>
          </a:p>
          <a:p>
            <a:pPr marL="0" indent="0">
              <a:buNone/>
            </a:pPr>
            <a:endParaRPr lang="en-US" dirty="0"/>
          </a:p>
          <a:p>
            <a:pPr marL="0" indent="0">
              <a:buNone/>
            </a:pPr>
            <a:r>
              <a:rPr lang="en-US" dirty="0" smtClean="0"/>
              <a:t>Able to gain </a:t>
            </a:r>
            <a:br>
              <a:rPr lang="en-US" dirty="0" smtClean="0"/>
            </a:br>
            <a:r>
              <a:rPr lang="en-US" dirty="0" smtClean="0"/>
              <a:t>biodiversity with</a:t>
            </a:r>
            <a:br>
              <a:rPr lang="en-US" dirty="0" smtClean="0"/>
            </a:br>
            <a:r>
              <a:rPr lang="en-US" dirty="0" smtClean="0"/>
              <a:t>small loss in fishery</a:t>
            </a:r>
            <a:br>
              <a:rPr lang="en-US" dirty="0" smtClean="0"/>
            </a:br>
            <a:r>
              <a:rPr lang="en-US" dirty="0" smtClean="0"/>
              <a:t>yield.</a:t>
            </a:r>
            <a:endParaRPr lang="en-US" dirty="0"/>
          </a:p>
        </p:txBody>
      </p:sp>
      <p:pic>
        <p:nvPicPr>
          <p:cNvPr id="2050" name="Picture 2" descr="http://www.sciencemag.org/content/325/5940/578/F2.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779" y="183923"/>
            <a:ext cx="5348932" cy="6607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71679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Outstanding research questions for marine EBM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What can we learn from how humans have interacted with coastal and marine environments in the past?</a:t>
            </a:r>
          </a:p>
          <a:p>
            <a:r>
              <a:rPr lang="en-US" dirty="0" smtClean="0"/>
              <a:t>How do we translate knowledge developed at the local scale to broader geographic scales?</a:t>
            </a:r>
          </a:p>
          <a:p>
            <a:r>
              <a:rPr lang="en-US" dirty="0" smtClean="0"/>
              <a:t>What are the cumulative impacts of human activities on ecosystem health and human well-being?</a:t>
            </a:r>
          </a:p>
          <a:p>
            <a:r>
              <a:rPr lang="en-US" dirty="0" smtClean="0"/>
              <a:t>How can trade-offs among ecosystem services and sectors be more systematically assessed?</a:t>
            </a:r>
          </a:p>
          <a:p>
            <a:r>
              <a:rPr lang="en-US" dirty="0" smtClean="0"/>
              <a:t>How do we evaluate the success of ecosystem-based management efforts?</a:t>
            </a:r>
          </a:p>
          <a:p>
            <a:pPr marL="0" indent="0" algn="r">
              <a:buNone/>
            </a:pPr>
            <a:r>
              <a:rPr lang="en-US" dirty="0" smtClean="0"/>
              <a:t>(McLeod &amp; Leslie 2009)</a:t>
            </a:r>
            <a:endParaRPr lang="en-US" dirty="0"/>
          </a:p>
        </p:txBody>
      </p:sp>
    </p:spTree>
    <p:extLst>
      <p:ext uri="{BB962C8B-B14F-4D97-AF65-F5344CB8AC3E}">
        <p14:creationId xmlns:p14="http://schemas.microsoft.com/office/powerpoint/2010/main" val="410417936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Outstanding research questions for marine EBM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chemeClr val="tx2">
                    <a:alpha val="40000"/>
                  </a:schemeClr>
                </a:solidFill>
              </a:rPr>
              <a:t>What can we learn from how humans have interacted with coastal and marine environments in the past?</a:t>
            </a:r>
          </a:p>
          <a:p>
            <a:r>
              <a:rPr lang="en-US" dirty="0" smtClean="0">
                <a:solidFill>
                  <a:schemeClr val="tx2">
                    <a:alpha val="40000"/>
                  </a:schemeClr>
                </a:solidFill>
              </a:rPr>
              <a:t>How do we translate knowledge developed at the local scale to broader geographic scales?</a:t>
            </a:r>
          </a:p>
          <a:p>
            <a:r>
              <a:rPr lang="en-US" dirty="0" smtClean="0"/>
              <a:t>What are the cumulative impacts of human activities on ecosystem health and human well-being?</a:t>
            </a:r>
          </a:p>
          <a:p>
            <a:r>
              <a:rPr lang="en-US" dirty="0" smtClean="0"/>
              <a:t>How can trade-offs among ecosystem services and sectors be more systematically assessed?</a:t>
            </a:r>
          </a:p>
          <a:p>
            <a:r>
              <a:rPr lang="en-US" dirty="0" smtClean="0"/>
              <a:t>How do we evaluate the success of ecosystem-based management efforts?</a:t>
            </a:r>
          </a:p>
          <a:p>
            <a:pPr marL="0" indent="0" algn="r">
              <a:buNone/>
            </a:pPr>
            <a:r>
              <a:rPr lang="en-US" dirty="0" smtClean="0">
                <a:solidFill>
                  <a:schemeClr val="tx2">
                    <a:alpha val="51000"/>
                  </a:schemeClr>
                </a:solidFill>
              </a:rPr>
              <a:t>(McLeod &amp; Leslie 2009)</a:t>
            </a:r>
            <a:endParaRPr lang="en-US" dirty="0">
              <a:solidFill>
                <a:schemeClr val="tx2">
                  <a:alpha val="51000"/>
                </a:schemeClr>
              </a:solidFill>
            </a:endParaRPr>
          </a:p>
        </p:txBody>
      </p:sp>
    </p:spTree>
    <p:extLst>
      <p:ext uri="{BB962C8B-B14F-4D97-AF65-F5344CB8AC3E}">
        <p14:creationId xmlns:p14="http://schemas.microsoft.com/office/powerpoint/2010/main" val="191138590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EBM?</a:t>
            </a:r>
            <a:endParaRPr lang="en-US" dirty="0"/>
          </a:p>
        </p:txBody>
      </p:sp>
      <p:sp>
        <p:nvSpPr>
          <p:cNvPr id="3" name="Content Placeholder 2"/>
          <p:cNvSpPr>
            <a:spLocks noGrp="1"/>
          </p:cNvSpPr>
          <p:nvPr>
            <p:ph idx="1"/>
          </p:nvPr>
        </p:nvSpPr>
        <p:spPr/>
        <p:txBody>
          <a:bodyPr/>
          <a:lstStyle/>
          <a:p>
            <a:r>
              <a:rPr lang="en-US" dirty="0" smtClean="0"/>
              <a:t>Questions?</a:t>
            </a:r>
            <a:endParaRPr lang="en-US" dirty="0"/>
          </a:p>
        </p:txBody>
      </p:sp>
    </p:spTree>
    <p:extLst>
      <p:ext uri="{BB962C8B-B14F-4D97-AF65-F5344CB8AC3E}">
        <p14:creationId xmlns:p14="http://schemas.microsoft.com/office/powerpoint/2010/main" val="405699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BREAK</a:t>
            </a:r>
            <a:endParaRPr lang="en-US" dirty="0"/>
          </a:p>
        </p:txBody>
      </p:sp>
    </p:spTree>
    <p:extLst>
      <p:ext uri="{BB962C8B-B14F-4D97-AF65-F5344CB8AC3E}">
        <p14:creationId xmlns:p14="http://schemas.microsoft.com/office/powerpoint/2010/main" val="3561309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Fisheries models review</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6200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Description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Instruction</a:t>
            </a:r>
            <a:r>
              <a:rPr lang="en-US" dirty="0"/>
              <a:t>, demonstration, and exercises in quantitative modeling tools used for Ecosystem Based Management (EBM) of living marine resources</a:t>
            </a:r>
            <a:r>
              <a:rPr lang="en-US" dirty="0" smtClean="0"/>
              <a:t>.</a:t>
            </a:r>
          </a:p>
          <a:p>
            <a:r>
              <a:rPr lang="en-US" dirty="0" smtClean="0"/>
              <a:t>Apply </a:t>
            </a:r>
            <a:r>
              <a:rPr lang="en-US" dirty="0"/>
              <a:t>fisheries stock assessment and population models that include ecosystem effects, and consider the policy implications of including this information. </a:t>
            </a:r>
            <a:endParaRPr lang="en-US" dirty="0" smtClean="0"/>
          </a:p>
          <a:p>
            <a:r>
              <a:rPr lang="en-US" dirty="0" smtClean="0"/>
              <a:t>Multiple-use </a:t>
            </a:r>
            <a:r>
              <a:rPr lang="en-US" dirty="0"/>
              <a:t>and human dimensions </a:t>
            </a:r>
            <a:r>
              <a:rPr lang="en-US" dirty="0" smtClean="0"/>
              <a:t>models including models </a:t>
            </a:r>
            <a:r>
              <a:rPr lang="en-US" dirty="0"/>
              <a:t>for marine spatial planning. </a:t>
            </a:r>
            <a:endParaRPr lang="en-US" dirty="0" smtClean="0"/>
          </a:p>
          <a:p>
            <a:r>
              <a:rPr lang="en-US" dirty="0" smtClean="0"/>
              <a:t>Whole-of-ecosystem </a:t>
            </a:r>
            <a:r>
              <a:rPr lang="en-US" dirty="0"/>
              <a:t>models and </a:t>
            </a:r>
            <a:r>
              <a:rPr lang="en-US" dirty="0" smtClean="0"/>
              <a:t>how </a:t>
            </a:r>
            <a:r>
              <a:rPr lang="en-US" dirty="0"/>
              <a:t>these can be used to provide strategic advice for marine management and consider a broad suite of </a:t>
            </a:r>
            <a:r>
              <a:rPr lang="en-US" dirty="0" smtClean="0"/>
              <a:t>objectives.</a:t>
            </a:r>
          </a:p>
          <a:p>
            <a:endParaRPr lang="en-US" dirty="0" smtClean="0"/>
          </a:p>
          <a:p>
            <a:pPr marL="0" indent="0">
              <a:buNone/>
            </a:pPr>
            <a:r>
              <a:rPr lang="en-US" dirty="0" smtClean="0"/>
              <a:t>Objectives</a:t>
            </a:r>
          </a:p>
          <a:p>
            <a:pPr marL="0" indent="0">
              <a:buNone/>
            </a:pPr>
            <a:endParaRPr lang="en-US" dirty="0" smtClean="0"/>
          </a:p>
          <a:p>
            <a:r>
              <a:rPr lang="en-US" dirty="0" smtClean="0"/>
              <a:t>Familiarity </a:t>
            </a:r>
            <a:r>
              <a:rPr lang="en-US" dirty="0"/>
              <a:t>with a range of models used for ecosystem-based management and experience using some of them.</a:t>
            </a:r>
          </a:p>
          <a:p>
            <a:r>
              <a:rPr lang="en-US" dirty="0" smtClean="0"/>
              <a:t>Understanding </a:t>
            </a:r>
            <a:r>
              <a:rPr lang="en-US" dirty="0"/>
              <a:t>of the benefits, challenges, and limitations of using these models to provide scientific advice for management.</a:t>
            </a:r>
          </a:p>
          <a:p>
            <a:endParaRPr lang="en-US" dirty="0"/>
          </a:p>
        </p:txBody>
      </p:sp>
    </p:spTree>
    <p:extLst>
      <p:ext uri="{BB962C8B-B14F-4D97-AF65-F5344CB8AC3E}">
        <p14:creationId xmlns:p14="http://schemas.microsoft.com/office/powerpoint/2010/main" val="4077469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381000"/>
            <a:ext cx="7772400" cy="1143000"/>
          </a:xfrm>
        </p:spPr>
        <p:txBody>
          <a:bodyPr>
            <a:normAutofit fontScale="90000"/>
          </a:bodyPr>
          <a:lstStyle/>
          <a:p>
            <a:r>
              <a:rPr lang="en-US" dirty="0">
                <a:latin typeface="Arial" charset="0"/>
              </a:rPr>
              <a:t>Use of models in fisheries and </a:t>
            </a:r>
            <a:r>
              <a:rPr lang="en-US" dirty="0" smtClean="0">
                <a:latin typeface="Arial" charset="0"/>
              </a:rPr>
              <a:t>conservation</a:t>
            </a:r>
            <a:endParaRPr lang="en-US" dirty="0">
              <a:latin typeface="Arial" charset="0"/>
            </a:endParaRPr>
          </a:p>
        </p:txBody>
      </p:sp>
      <p:sp>
        <p:nvSpPr>
          <p:cNvPr id="23555" name="Rectangle 3"/>
          <p:cNvSpPr>
            <a:spLocks noGrp="1" noChangeArrowheads="1"/>
          </p:cNvSpPr>
          <p:nvPr>
            <p:ph type="body" idx="1"/>
          </p:nvPr>
        </p:nvSpPr>
        <p:spPr>
          <a:xfrm>
            <a:off x="685800" y="1905000"/>
            <a:ext cx="7772400" cy="4114800"/>
          </a:xfrm>
        </p:spPr>
        <p:txBody>
          <a:bodyPr/>
          <a:lstStyle/>
          <a:p>
            <a:r>
              <a:rPr lang="en-US" sz="2800" dirty="0" smtClean="0">
                <a:latin typeface="Arial" charset="0"/>
              </a:rPr>
              <a:t>How </a:t>
            </a:r>
            <a:r>
              <a:rPr lang="en-US" sz="2800" dirty="0">
                <a:latin typeface="Arial" charset="0"/>
              </a:rPr>
              <a:t>many </a:t>
            </a:r>
            <a:r>
              <a:rPr lang="en-US" sz="2800" dirty="0" smtClean="0">
                <a:latin typeface="Arial" charset="0"/>
              </a:rPr>
              <a:t>of animal </a:t>
            </a:r>
            <a:r>
              <a:rPr lang="en-US" sz="2800" i="1" dirty="0" smtClean="0">
                <a:latin typeface="Arial" charset="0"/>
              </a:rPr>
              <a:t>X </a:t>
            </a:r>
            <a:r>
              <a:rPr lang="en-US" sz="2800" dirty="0" smtClean="0">
                <a:latin typeface="Arial" charset="0"/>
              </a:rPr>
              <a:t>are </a:t>
            </a:r>
            <a:r>
              <a:rPr lang="en-US" sz="2800" dirty="0">
                <a:latin typeface="Arial" charset="0"/>
              </a:rPr>
              <a:t>there?</a:t>
            </a:r>
          </a:p>
          <a:p>
            <a:r>
              <a:rPr lang="en-US" sz="2800" dirty="0">
                <a:latin typeface="Arial" charset="0"/>
              </a:rPr>
              <a:t>Estimating extinction risk.</a:t>
            </a:r>
          </a:p>
          <a:p>
            <a:r>
              <a:rPr lang="en-US" sz="2800" dirty="0">
                <a:latin typeface="Arial" charset="0"/>
              </a:rPr>
              <a:t>How many can we harvest?</a:t>
            </a:r>
          </a:p>
          <a:p>
            <a:r>
              <a:rPr lang="en-US" sz="2800" dirty="0">
                <a:latin typeface="Arial" charset="0"/>
              </a:rPr>
              <a:t>System relationships and dynamics</a:t>
            </a:r>
          </a:p>
          <a:p>
            <a:r>
              <a:rPr lang="en-US" sz="2800" dirty="0">
                <a:latin typeface="Arial" charset="0"/>
              </a:rPr>
              <a:t>How well are hypotheses supported by data?</a:t>
            </a:r>
          </a:p>
          <a:p>
            <a:r>
              <a:rPr lang="en-US" sz="2800" dirty="0">
                <a:latin typeface="Arial" charset="0"/>
              </a:rPr>
              <a:t>Designing management programs</a:t>
            </a:r>
          </a:p>
        </p:txBody>
      </p:sp>
      <p:sp>
        <p:nvSpPr>
          <p:cNvPr id="23556"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DF11CAF-B9A6-7242-A3F9-2CF7723B8CED}" type="slidenum">
              <a:rPr lang="en-US"/>
              <a:pPr eaLnBrk="1" hangingPunct="1"/>
              <a:t>40</a:t>
            </a:fld>
            <a:endParaRPr lang="en-US"/>
          </a:p>
        </p:txBody>
      </p:sp>
    </p:spTree>
    <p:extLst>
      <p:ext uri="{BB962C8B-B14F-4D97-AF65-F5344CB8AC3E}">
        <p14:creationId xmlns:p14="http://schemas.microsoft.com/office/powerpoint/2010/main" val="211283180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363"/>
            <a:ext cx="8686800" cy="688359"/>
          </a:xfrm>
        </p:spPr>
        <p:txBody>
          <a:bodyPr>
            <a:noAutofit/>
          </a:bodyPr>
          <a:lstStyle/>
          <a:p>
            <a:r>
              <a:rPr lang="en-US" sz="3200" dirty="0" smtClean="0"/>
              <a:t>(almost) all </a:t>
            </a:r>
            <a:r>
              <a:rPr lang="en-US" sz="3200" dirty="0"/>
              <a:t>you ever need to </a:t>
            </a:r>
            <a:r>
              <a:rPr lang="en-US" sz="3200" dirty="0" smtClean="0"/>
              <a:t/>
            </a:r>
            <a:br>
              <a:rPr lang="en-US" sz="3200" dirty="0" smtClean="0"/>
            </a:br>
            <a:r>
              <a:rPr lang="en-US" sz="3200" dirty="0" smtClean="0"/>
              <a:t>know </a:t>
            </a:r>
            <a:r>
              <a:rPr lang="en-US" sz="3200" dirty="0"/>
              <a:t>for </a:t>
            </a:r>
            <a:r>
              <a:rPr lang="en-US" sz="3200" dirty="0" smtClean="0"/>
              <a:t>Population Modeling</a:t>
            </a:r>
            <a:endParaRPr lang="en-US" sz="3200"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Numbers </a:t>
            </a:r>
            <a:r>
              <a:rPr lang="en-US" dirty="0"/>
              <a:t>next year = numbers this </a:t>
            </a:r>
            <a:r>
              <a:rPr lang="en-US" dirty="0" smtClean="0"/>
              <a:t>year</a:t>
            </a:r>
          </a:p>
          <a:p>
            <a:pPr marL="0" indent="0">
              <a:buNone/>
            </a:pPr>
            <a:r>
              <a:rPr lang="en-US" dirty="0"/>
              <a:t>	</a:t>
            </a:r>
            <a:r>
              <a:rPr lang="en-US" dirty="0" smtClean="0"/>
              <a:t>						    + births – deaths</a:t>
            </a:r>
            <a:br>
              <a:rPr lang="en-US" dirty="0" smtClean="0"/>
            </a:br>
            <a:r>
              <a:rPr lang="en-US" dirty="0" smtClean="0"/>
              <a:t>                                       + </a:t>
            </a:r>
            <a:r>
              <a:rPr lang="en-US" dirty="0"/>
              <a:t>immigrants – emigrants</a:t>
            </a:r>
          </a:p>
          <a:p>
            <a:endParaRPr lang="en-US" dirty="0"/>
          </a:p>
          <a:p>
            <a:endParaRPr lang="en-US" dirty="0"/>
          </a:p>
        </p:txBody>
      </p:sp>
      <p:graphicFrame>
        <p:nvGraphicFramePr>
          <p:cNvPr id="4" name="Object 5"/>
          <p:cNvGraphicFramePr>
            <a:graphicFrameLocks noChangeAspect="1"/>
          </p:cNvGraphicFramePr>
          <p:nvPr/>
        </p:nvGraphicFramePr>
        <p:xfrm>
          <a:off x="1993900" y="3959225"/>
          <a:ext cx="5245100" cy="2289175"/>
        </p:xfrm>
        <a:graphic>
          <a:graphicData uri="http://schemas.openxmlformats.org/presentationml/2006/ole">
            <mc:AlternateContent xmlns:mc="http://schemas.openxmlformats.org/markup-compatibility/2006">
              <mc:Choice xmlns:v="urn:schemas-microsoft-com:vml" Requires="v">
                <p:oleObj spid="_x0000_s11331" name="Equation" r:id="rId3" imgW="1396800" imgH="609480" progId="Equation.3">
                  <p:embed/>
                </p:oleObj>
              </mc:Choice>
              <mc:Fallback>
                <p:oleObj name="Equation" r:id="rId3" imgW="1396800" imgH="609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900" y="3959225"/>
                        <a:ext cx="52451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55782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Species Models</a:t>
            </a:r>
          </a:p>
        </p:txBody>
      </p:sp>
      <p:sp>
        <p:nvSpPr>
          <p:cNvPr id="3" name="Content Placeholder 2"/>
          <p:cNvSpPr>
            <a:spLocks noGrp="1"/>
          </p:cNvSpPr>
          <p:nvPr>
            <p:ph idx="1"/>
          </p:nvPr>
        </p:nvSpPr>
        <p:spPr/>
        <p:txBody>
          <a:bodyPr>
            <a:normAutofit/>
          </a:bodyPr>
          <a:lstStyle/>
          <a:p>
            <a:r>
              <a:rPr lang="en-US" dirty="0" smtClean="0"/>
              <a:t>Index</a:t>
            </a:r>
            <a:r>
              <a:rPr lang="en-US" dirty="0"/>
              <a:t>-based methods</a:t>
            </a:r>
          </a:p>
          <a:p>
            <a:r>
              <a:rPr lang="en-US" dirty="0"/>
              <a:t>Equilibrium &amp; Generation methods</a:t>
            </a:r>
          </a:p>
          <a:p>
            <a:pPr lvl="1"/>
            <a:r>
              <a:rPr lang="en-US" dirty="0"/>
              <a:t>Yield-Per-Recruit / Stock-Recruitment</a:t>
            </a:r>
          </a:p>
          <a:p>
            <a:r>
              <a:rPr lang="en-US" dirty="0"/>
              <a:t>Population dynamics models</a:t>
            </a:r>
          </a:p>
          <a:p>
            <a:pPr lvl="1"/>
            <a:r>
              <a:rPr lang="en-US" dirty="0"/>
              <a:t>Biomass aggregated models</a:t>
            </a:r>
          </a:p>
          <a:p>
            <a:pPr lvl="2"/>
            <a:r>
              <a:rPr lang="en-US" dirty="0"/>
              <a:t>e.g. production models</a:t>
            </a:r>
          </a:p>
          <a:p>
            <a:pPr lvl="1"/>
            <a:r>
              <a:rPr lang="en-US" dirty="0"/>
              <a:t>Stage-Structured models</a:t>
            </a:r>
          </a:p>
          <a:p>
            <a:pPr lvl="2"/>
            <a:r>
              <a:rPr lang="en-US" dirty="0" smtClean="0"/>
              <a:t>Delay difference models</a:t>
            </a:r>
          </a:p>
          <a:p>
            <a:pPr lvl="2"/>
            <a:r>
              <a:rPr lang="en-US" dirty="0" smtClean="0"/>
              <a:t>Age </a:t>
            </a:r>
            <a:r>
              <a:rPr lang="en-US" dirty="0"/>
              <a:t>structured </a:t>
            </a:r>
            <a:r>
              <a:rPr lang="en-US" dirty="0" smtClean="0"/>
              <a:t>models</a:t>
            </a:r>
          </a:p>
          <a:p>
            <a:pPr lvl="3"/>
            <a:r>
              <a:rPr lang="en-US" dirty="0"/>
              <a:t>virtual population analysis, statistical catch-at-</a:t>
            </a:r>
            <a:r>
              <a:rPr lang="en-US" dirty="0" smtClean="0"/>
              <a:t>age</a:t>
            </a:r>
            <a:endParaRPr lang="en-US" dirty="0"/>
          </a:p>
          <a:p>
            <a:pPr lvl="2"/>
            <a:r>
              <a:rPr lang="en-US" dirty="0" smtClean="0"/>
              <a:t>Size</a:t>
            </a:r>
            <a:r>
              <a:rPr lang="en-US" dirty="0"/>
              <a:t>-based </a:t>
            </a:r>
            <a:r>
              <a:rPr lang="en-US" dirty="0" smtClean="0"/>
              <a:t>models</a:t>
            </a:r>
            <a:endParaRPr lang="en-US" dirty="0"/>
          </a:p>
        </p:txBody>
      </p:sp>
    </p:spTree>
    <p:extLst>
      <p:ext uri="{BB962C8B-B14F-4D97-AF65-F5344CB8AC3E}">
        <p14:creationId xmlns:p14="http://schemas.microsoft.com/office/powerpoint/2010/main" val="2290036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Species Models</a:t>
            </a:r>
          </a:p>
        </p:txBody>
      </p:sp>
      <p:sp>
        <p:nvSpPr>
          <p:cNvPr id="3" name="Content Placeholder 2"/>
          <p:cNvSpPr>
            <a:spLocks noGrp="1"/>
          </p:cNvSpPr>
          <p:nvPr>
            <p:ph idx="1"/>
          </p:nvPr>
        </p:nvSpPr>
        <p:spPr/>
        <p:txBody>
          <a:bodyPr>
            <a:normAutofit/>
          </a:bodyPr>
          <a:lstStyle/>
          <a:p>
            <a:r>
              <a:rPr lang="en-US" dirty="0" smtClean="0"/>
              <a:t>Index</a:t>
            </a:r>
            <a:r>
              <a:rPr lang="en-US" dirty="0"/>
              <a:t>-based methods</a:t>
            </a:r>
          </a:p>
          <a:p>
            <a:r>
              <a:rPr lang="en-US" dirty="0"/>
              <a:t>Equilibrium &amp; Generation methods</a:t>
            </a:r>
          </a:p>
          <a:p>
            <a:pPr lvl="1"/>
            <a:r>
              <a:rPr lang="en-US" b="1" dirty="0"/>
              <a:t>Yield-Per-Recruit / Stock-Recruitment</a:t>
            </a:r>
          </a:p>
          <a:p>
            <a:r>
              <a:rPr lang="en-US" dirty="0"/>
              <a:t>Population dynamics models</a:t>
            </a:r>
          </a:p>
          <a:p>
            <a:pPr lvl="1"/>
            <a:r>
              <a:rPr lang="en-US" dirty="0"/>
              <a:t>Biomass aggregated models</a:t>
            </a:r>
          </a:p>
          <a:p>
            <a:pPr lvl="2"/>
            <a:r>
              <a:rPr lang="en-US" dirty="0"/>
              <a:t>e.g. production models</a:t>
            </a:r>
          </a:p>
          <a:p>
            <a:pPr lvl="1"/>
            <a:r>
              <a:rPr lang="en-US" dirty="0"/>
              <a:t>Stage-Structured models</a:t>
            </a:r>
          </a:p>
          <a:p>
            <a:pPr lvl="2"/>
            <a:r>
              <a:rPr lang="en-US" dirty="0"/>
              <a:t>Delay difference models</a:t>
            </a:r>
          </a:p>
          <a:p>
            <a:pPr lvl="2"/>
            <a:r>
              <a:rPr lang="en-US" dirty="0"/>
              <a:t>Age structured models</a:t>
            </a:r>
          </a:p>
          <a:p>
            <a:pPr lvl="3"/>
            <a:r>
              <a:rPr lang="en-US" dirty="0"/>
              <a:t>virtual population analysis, statistical catch-at-age</a:t>
            </a:r>
          </a:p>
          <a:p>
            <a:pPr lvl="2"/>
            <a:r>
              <a:rPr lang="en-US" dirty="0"/>
              <a:t>Size-based models</a:t>
            </a:r>
          </a:p>
          <a:p>
            <a:endParaRPr lang="en-US" dirty="0"/>
          </a:p>
        </p:txBody>
      </p:sp>
    </p:spTree>
    <p:extLst>
      <p:ext uri="{BB962C8B-B14F-4D97-AF65-F5344CB8AC3E}">
        <p14:creationId xmlns:p14="http://schemas.microsoft.com/office/powerpoint/2010/main" val="1107522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 per Recruit</a:t>
            </a:r>
            <a:endParaRPr lang="en-US" dirty="0"/>
          </a:p>
        </p:txBody>
      </p:sp>
      <p:sp>
        <p:nvSpPr>
          <p:cNvPr id="3" name="Content Placeholder 2"/>
          <p:cNvSpPr>
            <a:spLocks noGrp="1"/>
          </p:cNvSpPr>
          <p:nvPr>
            <p:ph idx="1"/>
          </p:nvPr>
        </p:nvSpPr>
        <p:spPr>
          <a:xfrm>
            <a:off x="457200" y="872282"/>
            <a:ext cx="8229600" cy="5768006"/>
          </a:xfrm>
        </p:spPr>
        <p:txBody>
          <a:bodyPr>
            <a:normAutofit/>
          </a:bodyPr>
          <a:lstStyle/>
          <a:p>
            <a:pPr marL="0" indent="0">
              <a:buNone/>
            </a:pPr>
            <a:r>
              <a:rPr lang="en-US" sz="2400" dirty="0" smtClean="0"/>
              <a:t>Balance mortality with growth</a:t>
            </a:r>
          </a:p>
          <a:p>
            <a:pPr marL="0" indent="0">
              <a:buNone/>
            </a:pPr>
            <a:r>
              <a:rPr lang="en-US" sz="2400" dirty="0" smtClean="0"/>
              <a:t>Implications of fishing intensities/</a:t>
            </a:r>
            <a:r>
              <a:rPr lang="en-US" sz="2400" dirty="0" err="1" smtClean="0"/>
              <a:t>selectivities</a:t>
            </a:r>
            <a:r>
              <a:rPr lang="en-US" sz="2400" dirty="0" smtClean="0"/>
              <a:t>.</a:t>
            </a:r>
          </a:p>
          <a:p>
            <a:pPr marL="0" indent="0">
              <a:buNone/>
            </a:pPr>
            <a:r>
              <a:rPr lang="en-US" sz="2400" dirty="0" smtClean="0"/>
              <a:t>Constant recruitment</a:t>
            </a:r>
          </a:p>
        </p:txBody>
      </p:sp>
      <p:pic>
        <p:nvPicPr>
          <p:cNvPr id="5" name="Picture 4"/>
          <p:cNvPicPr>
            <a:picLocks noChangeAspect="1"/>
          </p:cNvPicPr>
          <p:nvPr/>
        </p:nvPicPr>
        <p:blipFill rotWithShape="1">
          <a:blip r:embed="rId2"/>
          <a:srcRect t="-2046" b="9787"/>
          <a:stretch/>
        </p:blipFill>
        <p:spPr>
          <a:xfrm>
            <a:off x="2129819" y="2027956"/>
            <a:ext cx="5088383" cy="4306824"/>
          </a:xfrm>
          <a:prstGeom prst="rect">
            <a:avLst/>
          </a:prstGeom>
        </p:spPr>
      </p:pic>
      <p:sp>
        <p:nvSpPr>
          <p:cNvPr id="6" name="TextBox 5"/>
          <p:cNvSpPr txBox="1"/>
          <p:nvPr/>
        </p:nvSpPr>
        <p:spPr>
          <a:xfrm>
            <a:off x="2702730" y="6334780"/>
            <a:ext cx="7281333" cy="523220"/>
          </a:xfrm>
          <a:prstGeom prst="rect">
            <a:avLst/>
          </a:prstGeom>
          <a:noFill/>
        </p:spPr>
        <p:txBody>
          <a:bodyPr wrap="square" rtlCol="0">
            <a:spAutoFit/>
          </a:bodyPr>
          <a:lstStyle/>
          <a:p>
            <a:r>
              <a:rPr lang="en-US" sz="1400" dirty="0"/>
              <a:t>Mayo, R.K.; Thunberg, E.M.; </a:t>
            </a:r>
            <a:r>
              <a:rPr lang="en-US" sz="1400" dirty="0" err="1"/>
              <a:t>Wigley</a:t>
            </a:r>
            <a:r>
              <a:rPr lang="en-US" sz="1400" dirty="0"/>
              <a:t>, S.E; </a:t>
            </a:r>
            <a:r>
              <a:rPr lang="en-US" sz="1400" dirty="0" err="1"/>
              <a:t>Cadrin</a:t>
            </a:r>
            <a:r>
              <a:rPr lang="en-US" sz="1400" dirty="0"/>
              <a:t>, S.X. 2002. The 2001 assessment of </a:t>
            </a:r>
            <a:r>
              <a:rPr lang="en-US" sz="1400" dirty="0" smtClean="0"/>
              <a:t>the</a:t>
            </a:r>
            <a:br>
              <a:rPr lang="en-US" sz="1400" dirty="0" smtClean="0"/>
            </a:br>
            <a:r>
              <a:rPr lang="en-US" sz="1400" dirty="0" smtClean="0"/>
              <a:t>Gulf </a:t>
            </a:r>
            <a:r>
              <a:rPr lang="en-US" sz="1400" dirty="0"/>
              <a:t>of Maine Atlantic cod stock. Northeast Fish. Sci. Cent. Ref. Doc. 02-02; 154 p.</a:t>
            </a:r>
          </a:p>
        </p:txBody>
      </p:sp>
    </p:spTree>
    <p:extLst>
      <p:ext uri="{BB962C8B-B14F-4D97-AF65-F5344CB8AC3E}">
        <p14:creationId xmlns:p14="http://schemas.microsoft.com/office/powerpoint/2010/main" val="2655080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 per-recruit analysis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Classical discrete type, age structured model</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Assumes constant recruitment</a:t>
            </a:r>
          </a:p>
          <a:p>
            <a:pPr lvl="1"/>
            <a:r>
              <a:rPr lang="en-US" dirty="0" smtClean="0"/>
              <a:t>but can be linked to </a:t>
            </a:r>
            <a:r>
              <a:rPr lang="en-US" dirty="0" err="1" smtClean="0"/>
              <a:t>spawner</a:t>
            </a:r>
            <a:r>
              <a:rPr lang="en-US" dirty="0" smtClean="0"/>
              <a:t>-recruit relationships</a:t>
            </a:r>
          </a:p>
          <a:p>
            <a:r>
              <a:rPr lang="en-US" dirty="0" smtClean="0"/>
              <a:t>Not dynamic</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92979305"/>
              </p:ext>
            </p:extLst>
          </p:nvPr>
        </p:nvGraphicFramePr>
        <p:xfrm>
          <a:off x="701637" y="1652516"/>
          <a:ext cx="7893969" cy="3261744"/>
        </p:xfrm>
        <a:graphic>
          <a:graphicData uri="http://schemas.openxmlformats.org/presentationml/2006/ole">
            <mc:AlternateContent xmlns:mc="http://schemas.openxmlformats.org/markup-compatibility/2006">
              <mc:Choice xmlns:v="urn:schemas-microsoft-com:vml" Requires="v">
                <p:oleObj spid="_x0000_s30737" name="Equation" r:id="rId3" imgW="3657600" imgH="1511300" progId="Equation.3">
                  <p:embed/>
                </p:oleObj>
              </mc:Choice>
              <mc:Fallback>
                <p:oleObj name="Equation" r:id="rId3" imgW="3657600" imgH="1511300" progId="Equation.3">
                  <p:embed/>
                  <p:pic>
                    <p:nvPicPr>
                      <p:cNvPr id="0" name=""/>
                      <p:cNvPicPr/>
                      <p:nvPr/>
                    </p:nvPicPr>
                    <p:blipFill>
                      <a:blip r:embed="rId4"/>
                      <a:stretch>
                        <a:fillRect/>
                      </a:stretch>
                    </p:blipFill>
                    <p:spPr>
                      <a:xfrm>
                        <a:off x="701637" y="1652516"/>
                        <a:ext cx="7893969" cy="3261744"/>
                      </a:xfrm>
                      <a:prstGeom prst="rect">
                        <a:avLst/>
                      </a:prstGeom>
                    </p:spPr>
                  </p:pic>
                </p:oleObj>
              </mc:Fallback>
            </mc:AlternateContent>
          </a:graphicData>
        </a:graphic>
      </p:graphicFrame>
    </p:spTree>
    <p:extLst>
      <p:ext uri="{BB962C8B-B14F-4D97-AF65-F5344CB8AC3E}">
        <p14:creationId xmlns:p14="http://schemas.microsoft.com/office/powerpoint/2010/main" val="2356571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Spawner</a:t>
            </a:r>
            <a:r>
              <a:rPr lang="en-US" dirty="0" smtClean="0"/>
              <a:t>-Recruit Relationships</a:t>
            </a:r>
            <a:endParaRPr lang="en-US" dirty="0"/>
          </a:p>
        </p:txBody>
      </p:sp>
      <p:sp>
        <p:nvSpPr>
          <p:cNvPr id="3" name="Content Placeholder 2"/>
          <p:cNvSpPr>
            <a:spLocks noGrp="1"/>
          </p:cNvSpPr>
          <p:nvPr>
            <p:ph idx="1"/>
          </p:nvPr>
        </p:nvSpPr>
        <p:spPr>
          <a:xfrm>
            <a:off x="457200" y="1051870"/>
            <a:ext cx="4058356" cy="5588417"/>
          </a:xfrm>
        </p:spPr>
        <p:txBody>
          <a:bodyPr>
            <a:normAutofit/>
          </a:bodyPr>
          <a:lstStyle/>
          <a:p>
            <a:r>
              <a:rPr lang="en-US" sz="2800" dirty="0"/>
              <a:t>Used to predict recruitment as a function of mature stock size. </a:t>
            </a:r>
          </a:p>
          <a:p>
            <a:r>
              <a:rPr lang="en-US" sz="2800" dirty="0"/>
              <a:t>Density </a:t>
            </a:r>
            <a:r>
              <a:rPr lang="en-US" sz="2800" dirty="0" smtClean="0"/>
              <a:t>dependence</a:t>
            </a:r>
            <a:br>
              <a:rPr lang="en-US" sz="2800" dirty="0" smtClean="0"/>
            </a:br>
            <a:r>
              <a:rPr lang="en-US" sz="2800" dirty="0" smtClean="0"/>
              <a:t>in Recruits per </a:t>
            </a:r>
            <a:r>
              <a:rPr lang="en-US" sz="2800" dirty="0" err="1" smtClean="0"/>
              <a:t>Spawner</a:t>
            </a:r>
            <a:endParaRPr lang="en-US" sz="2800" dirty="0"/>
          </a:p>
          <a:p>
            <a:r>
              <a:rPr lang="en-US" sz="2800" dirty="0" err="1"/>
              <a:t>Beverton</a:t>
            </a:r>
            <a:r>
              <a:rPr lang="en-US" sz="2800" dirty="0"/>
              <a:t>-Holt</a:t>
            </a:r>
            <a:r>
              <a:rPr lang="en-US" sz="2800" dirty="0" smtClean="0"/>
              <a:t>:</a:t>
            </a:r>
          </a:p>
          <a:p>
            <a:endParaRPr lang="en-US" sz="2800" dirty="0"/>
          </a:p>
          <a:p>
            <a:endParaRPr lang="en-US" sz="2800" dirty="0" smtClean="0"/>
          </a:p>
          <a:p>
            <a:r>
              <a:rPr lang="en-US" sz="2800" dirty="0" smtClean="0"/>
              <a:t>Ricker</a:t>
            </a:r>
            <a:r>
              <a:rPr lang="en-US" sz="2800" dirty="0"/>
              <a:t>:</a:t>
            </a:r>
          </a:p>
          <a:p>
            <a:pPr marL="0" indent="0">
              <a:buNone/>
            </a:pPr>
            <a:endParaRPr lang="en-US" dirty="0"/>
          </a:p>
          <a:p>
            <a:endParaRPr lang="en-US" dirty="0"/>
          </a:p>
        </p:txBody>
      </p:sp>
      <p:graphicFrame>
        <p:nvGraphicFramePr>
          <p:cNvPr id="4" name="Object 5"/>
          <p:cNvGraphicFramePr>
            <a:graphicFrameLocks noChangeAspect="1"/>
          </p:cNvGraphicFramePr>
          <p:nvPr>
            <p:extLst/>
          </p:nvPr>
        </p:nvGraphicFramePr>
        <p:xfrm>
          <a:off x="457200" y="4481689"/>
          <a:ext cx="3581400" cy="762000"/>
        </p:xfrm>
        <a:graphic>
          <a:graphicData uri="http://schemas.openxmlformats.org/presentationml/2006/ole">
            <mc:AlternateContent xmlns:mc="http://schemas.openxmlformats.org/markup-compatibility/2006">
              <mc:Choice xmlns:v="urn:schemas-microsoft-com:vml" Requires="v">
                <p:oleObj spid="_x0000_s13441" name="Equation" r:id="rId3" imgW="1790700" imgH="381000" progId="Equation.3">
                  <p:embed/>
                </p:oleObj>
              </mc:Choice>
              <mc:Fallback>
                <p:oleObj name="Equation" r:id="rId3" imgW="1790700" imgH="38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481689"/>
                        <a:ext cx="35814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5" name="Object 6"/>
          <p:cNvGraphicFramePr>
            <a:graphicFrameLocks noChangeAspect="1"/>
          </p:cNvGraphicFramePr>
          <p:nvPr>
            <p:extLst/>
          </p:nvPr>
        </p:nvGraphicFramePr>
        <p:xfrm>
          <a:off x="931333" y="5995458"/>
          <a:ext cx="1600200" cy="449263"/>
        </p:xfrm>
        <a:graphic>
          <a:graphicData uri="http://schemas.openxmlformats.org/presentationml/2006/ole">
            <mc:AlternateContent xmlns:mc="http://schemas.openxmlformats.org/markup-compatibility/2006">
              <mc:Choice xmlns:v="urn:schemas-microsoft-com:vml" Requires="v">
                <p:oleObj spid="_x0000_s13442" name="Equation" r:id="rId5" imgW="710891" imgH="203112" progId="Equation.3">
                  <p:embed/>
                </p:oleObj>
              </mc:Choice>
              <mc:Fallback>
                <p:oleObj name="Equation" r:id="rId5" imgW="71089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333" y="5995458"/>
                        <a:ext cx="1600200"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346222" y="1641476"/>
            <a:ext cx="4797778" cy="3613252"/>
          </a:xfrm>
          <a:prstGeom prst="rect">
            <a:avLst/>
          </a:prstGeom>
          <a:noFill/>
        </p:spPr>
      </p:pic>
    </p:spTree>
    <p:extLst>
      <p:ext uri="{BB962C8B-B14F-4D97-AF65-F5344CB8AC3E}">
        <p14:creationId xmlns:p14="http://schemas.microsoft.com/office/powerpoint/2010/main" val="3648315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Species Models</a:t>
            </a:r>
          </a:p>
        </p:txBody>
      </p:sp>
      <p:sp>
        <p:nvSpPr>
          <p:cNvPr id="3" name="Content Placeholder 2"/>
          <p:cNvSpPr>
            <a:spLocks noGrp="1"/>
          </p:cNvSpPr>
          <p:nvPr>
            <p:ph idx="1"/>
          </p:nvPr>
        </p:nvSpPr>
        <p:spPr/>
        <p:txBody>
          <a:bodyPr>
            <a:normAutofit/>
          </a:bodyPr>
          <a:lstStyle/>
          <a:p>
            <a:r>
              <a:rPr lang="en-US" dirty="0" smtClean="0"/>
              <a:t>Index</a:t>
            </a:r>
            <a:r>
              <a:rPr lang="en-US" dirty="0"/>
              <a:t>-based methods</a:t>
            </a:r>
          </a:p>
          <a:p>
            <a:r>
              <a:rPr lang="en-US" dirty="0"/>
              <a:t>Equilibrium &amp; Generation methods</a:t>
            </a:r>
          </a:p>
          <a:p>
            <a:pPr lvl="1"/>
            <a:r>
              <a:rPr lang="en-US" dirty="0"/>
              <a:t>Yield-Per-Recruit / Stock-Recruitment</a:t>
            </a:r>
          </a:p>
          <a:p>
            <a:r>
              <a:rPr lang="en-US" dirty="0"/>
              <a:t>Population dynamics models</a:t>
            </a:r>
          </a:p>
          <a:p>
            <a:pPr lvl="1"/>
            <a:r>
              <a:rPr lang="en-US" b="1" dirty="0"/>
              <a:t>Biomass aggregated models</a:t>
            </a:r>
          </a:p>
          <a:p>
            <a:pPr lvl="2"/>
            <a:r>
              <a:rPr lang="en-US" dirty="0"/>
              <a:t>e.g. production models</a:t>
            </a:r>
          </a:p>
          <a:p>
            <a:pPr lvl="1"/>
            <a:r>
              <a:rPr lang="en-US" dirty="0"/>
              <a:t>Stage-Structured models</a:t>
            </a:r>
          </a:p>
          <a:p>
            <a:pPr lvl="2"/>
            <a:r>
              <a:rPr lang="en-US" dirty="0"/>
              <a:t>Delay difference models</a:t>
            </a:r>
          </a:p>
          <a:p>
            <a:pPr lvl="2"/>
            <a:r>
              <a:rPr lang="en-US" dirty="0"/>
              <a:t>Age structured models</a:t>
            </a:r>
          </a:p>
          <a:p>
            <a:pPr lvl="3"/>
            <a:r>
              <a:rPr lang="en-US" dirty="0"/>
              <a:t>virtual population analysis, statistical catch-at-age</a:t>
            </a:r>
          </a:p>
          <a:p>
            <a:pPr lvl="2"/>
            <a:r>
              <a:rPr lang="en-US" dirty="0"/>
              <a:t>Size-based models</a:t>
            </a:r>
          </a:p>
          <a:p>
            <a:endParaRPr lang="en-US" dirty="0"/>
          </a:p>
        </p:txBody>
      </p:sp>
    </p:spTree>
    <p:extLst>
      <p:ext uri="{BB962C8B-B14F-4D97-AF65-F5344CB8AC3E}">
        <p14:creationId xmlns:p14="http://schemas.microsoft.com/office/powerpoint/2010/main" val="675595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Biomass dynamic (surplus production) models</a:t>
            </a:r>
            <a:endParaRPr lang="en-US" dirty="0"/>
          </a:p>
        </p:txBody>
      </p:sp>
      <p:sp>
        <p:nvSpPr>
          <p:cNvPr id="6" name="Content Placeholder 5"/>
          <p:cNvSpPr>
            <a:spLocks noGrp="1"/>
          </p:cNvSpPr>
          <p:nvPr>
            <p:ph idx="1"/>
          </p:nvPr>
        </p:nvSpPr>
        <p:spPr/>
        <p:txBody>
          <a:bodyPr>
            <a:noAutofit/>
          </a:bodyPr>
          <a:lstStyle/>
          <a:p>
            <a:pPr marL="0" indent="0">
              <a:buNone/>
            </a:pPr>
            <a:r>
              <a:rPr lang="en-US" sz="2400" dirty="0"/>
              <a:t>Surplus production models are commonly defined by equations such as</a:t>
            </a:r>
            <a:r>
              <a:rPr lang="en-US" sz="2400" dirty="0" smtClean="0"/>
              <a:t>:</a:t>
            </a:r>
          </a:p>
          <a:p>
            <a:pPr marL="0" indent="0">
              <a:buNone/>
            </a:pPr>
            <a:endParaRPr lang="en-US" sz="2400" dirty="0" smtClean="0"/>
          </a:p>
          <a:p>
            <a:pPr marL="0" indent="0">
              <a:buNone/>
            </a:pPr>
            <a:r>
              <a:rPr lang="en-US" sz="2400" dirty="0" smtClean="0"/>
              <a:t>where </a:t>
            </a:r>
            <a:r>
              <a:rPr lang="en-US" sz="2400" i="1" dirty="0" err="1"/>
              <a:t>B</a:t>
            </a:r>
            <a:r>
              <a:rPr lang="en-US" sz="2400" i="1" baseline="-25000" dirty="0" err="1"/>
              <a:t>t</a:t>
            </a:r>
            <a:r>
              <a:rPr lang="en-US" sz="2400" dirty="0"/>
              <a:t>  is the biomass at the start of year t,  </a:t>
            </a:r>
            <a:r>
              <a:rPr lang="en-US" sz="2400" i="1" dirty="0" smtClean="0"/>
              <a:t>f</a:t>
            </a:r>
            <a:r>
              <a:rPr lang="en-US" sz="2400" dirty="0" smtClean="0"/>
              <a:t>(</a:t>
            </a:r>
            <a:r>
              <a:rPr lang="en-US" sz="2400" i="1" dirty="0" err="1"/>
              <a:t>B</a:t>
            </a:r>
            <a:r>
              <a:rPr lang="en-US" sz="2400" i="1" baseline="-25000" dirty="0" err="1"/>
              <a:t>t</a:t>
            </a:r>
            <a:r>
              <a:rPr lang="en-US" sz="2400" dirty="0"/>
              <a:t>) is the biomass-dynamic as a function of biomass and </a:t>
            </a:r>
            <a:r>
              <a:rPr lang="en-US" sz="2400" i="1" dirty="0"/>
              <a:t>C</a:t>
            </a:r>
            <a:r>
              <a:rPr lang="en-US" sz="2400" i="1" baseline="-25000" dirty="0"/>
              <a:t>t</a:t>
            </a:r>
            <a:r>
              <a:rPr lang="en-US" sz="2400" dirty="0"/>
              <a:t>  is the catch in weight during year t</a:t>
            </a:r>
            <a:r>
              <a:rPr lang="en-US" sz="2400" dirty="0" smtClean="0"/>
              <a:t>.</a:t>
            </a:r>
          </a:p>
          <a:p>
            <a:pPr marL="0" indent="0">
              <a:buNone/>
            </a:pPr>
            <a:r>
              <a:rPr lang="en-US" sz="2400" dirty="0" smtClean="0"/>
              <a:t>Typical </a:t>
            </a:r>
            <a:r>
              <a:rPr lang="en-US" sz="2400" dirty="0"/>
              <a:t>model </a:t>
            </a:r>
            <a:r>
              <a:rPr lang="en-US" sz="2400" dirty="0" smtClean="0"/>
              <a:t>formulations: Pella Tomlinson, </a:t>
            </a:r>
            <a:r>
              <a:rPr lang="en-US" sz="2400" dirty="0" err="1" smtClean="0"/>
              <a:t>Gompertz</a:t>
            </a:r>
            <a:r>
              <a:rPr lang="en-US" sz="2400" dirty="0" smtClean="0"/>
              <a:t>-Fox, Graham-Schaefer. </a:t>
            </a:r>
            <a:endParaRPr lang="en-US" sz="2400" dirty="0"/>
          </a:p>
          <a:p>
            <a:pPr marL="0" indent="0">
              <a:buNone/>
            </a:pPr>
            <a:r>
              <a:rPr lang="en-US" sz="2400" dirty="0" smtClean="0"/>
              <a:t>In </a:t>
            </a:r>
            <a:r>
              <a:rPr lang="en-US" sz="2400" dirty="0"/>
              <a:t>the absence of fishing, </a:t>
            </a:r>
            <a:r>
              <a:rPr lang="en-US" sz="2400" dirty="0" smtClean="0"/>
              <a:t>rate of population change is assumed </a:t>
            </a:r>
            <a:r>
              <a:rPr lang="en-US" sz="2400" dirty="0"/>
              <a:t>to be a function of the current population size only:</a:t>
            </a:r>
          </a:p>
          <a:p>
            <a:pPr marL="0" indent="0">
              <a:buNone/>
            </a:pPr>
            <a:endParaRPr lang="en-US" sz="2400" dirty="0" smtClean="0"/>
          </a:p>
          <a:p>
            <a:pPr marL="0" indent="0">
              <a:buNone/>
            </a:pPr>
            <a:endParaRPr lang="en-US" sz="2400" dirty="0" smtClean="0"/>
          </a:p>
          <a:p>
            <a:pPr marL="0" indent="0">
              <a:buNone/>
            </a:pPr>
            <a:r>
              <a:rPr lang="en-US" sz="2400" dirty="0" smtClean="0"/>
              <a:t>where </a:t>
            </a:r>
            <a:r>
              <a:rPr lang="en-US" sz="2400" i="1" dirty="0" smtClean="0"/>
              <a:t>r</a:t>
            </a:r>
            <a:r>
              <a:rPr lang="en-US" sz="2400" dirty="0" smtClean="0"/>
              <a:t> = </a:t>
            </a:r>
            <a:r>
              <a:rPr lang="en-US" sz="2400" dirty="0"/>
              <a:t>intrinsic rate of population </a:t>
            </a:r>
            <a:r>
              <a:rPr lang="en-US" sz="2400" dirty="0" smtClean="0"/>
              <a:t>growth, and </a:t>
            </a:r>
            <a:r>
              <a:rPr lang="en-US" sz="2400" i="1" dirty="0" smtClean="0"/>
              <a:t>K </a:t>
            </a:r>
            <a:r>
              <a:rPr lang="en-US" sz="2400" dirty="0" smtClean="0"/>
              <a:t>= carrying capacity.</a:t>
            </a:r>
            <a:endParaRPr lang="en-US" sz="2400" dirty="0"/>
          </a:p>
        </p:txBody>
      </p:sp>
      <p:graphicFrame>
        <p:nvGraphicFramePr>
          <p:cNvPr id="7" name="Object 6"/>
          <p:cNvGraphicFramePr>
            <a:graphicFrameLocks noChangeAspect="1"/>
          </p:cNvGraphicFramePr>
          <p:nvPr>
            <p:extLst>
              <p:ext uri="{D42A27DB-BD31-4B8C-83A1-F6EECF244321}">
                <p14:modId xmlns:p14="http://schemas.microsoft.com/office/powerpoint/2010/main" val="1498605871"/>
              </p:ext>
            </p:extLst>
          </p:nvPr>
        </p:nvGraphicFramePr>
        <p:xfrm>
          <a:off x="2167629" y="1543998"/>
          <a:ext cx="4586142" cy="700661"/>
        </p:xfrm>
        <a:graphic>
          <a:graphicData uri="http://schemas.openxmlformats.org/presentationml/2006/ole">
            <mc:AlternateContent xmlns:mc="http://schemas.openxmlformats.org/markup-compatibility/2006">
              <mc:Choice xmlns:v="urn:schemas-microsoft-com:vml" Requires="v">
                <p:oleObj spid="_x0000_s14465" name="Equation" r:id="rId3" imgW="1384300" imgH="228600" progId="Equation.3">
                  <p:embed/>
                </p:oleObj>
              </mc:Choice>
              <mc:Fallback>
                <p:oleObj name="Equation" r:id="rId3" imgW="13843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629" y="1543998"/>
                        <a:ext cx="4586142" cy="700661"/>
                      </a:xfrm>
                      <a:prstGeom prst="rect">
                        <a:avLst/>
                      </a:prstGeom>
                      <a:noFill/>
                      <a:extLst/>
                    </p:spPr>
                  </p:pic>
                </p:oleObj>
              </mc:Fallback>
            </mc:AlternateContent>
          </a:graphicData>
        </a:graphic>
      </p:graphicFrame>
      <p:graphicFrame>
        <p:nvGraphicFramePr>
          <p:cNvPr id="8" name="Object 10"/>
          <p:cNvGraphicFramePr>
            <a:graphicFrameLocks noChangeAspect="1"/>
          </p:cNvGraphicFramePr>
          <p:nvPr>
            <p:extLst/>
          </p:nvPr>
        </p:nvGraphicFramePr>
        <p:xfrm>
          <a:off x="2717800" y="4983456"/>
          <a:ext cx="3519311" cy="1094548"/>
        </p:xfrm>
        <a:graphic>
          <a:graphicData uri="http://schemas.openxmlformats.org/presentationml/2006/ole">
            <mc:AlternateContent xmlns:mc="http://schemas.openxmlformats.org/markup-compatibility/2006">
              <mc:Choice xmlns:v="urn:schemas-microsoft-com:vml" Requires="v">
                <p:oleObj spid="_x0000_s14466" name="Equation" r:id="rId5" imgW="1117440" imgH="393480" progId="Equation.3">
                  <p:embed/>
                </p:oleObj>
              </mc:Choice>
              <mc:Fallback>
                <p:oleObj name="Equation" r:id="rId5" imgW="11174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800" y="4983456"/>
                        <a:ext cx="3519311" cy="109454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720381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Autofit/>
          </a:bodyPr>
          <a:lstStyle/>
          <a:p>
            <a:pPr>
              <a:defRPr/>
            </a:pPr>
            <a:r>
              <a:rPr lang="en-US" sz="2900" dirty="0" smtClean="0">
                <a:ea typeface="+mj-ea"/>
              </a:rPr>
              <a:t>Graham-Schaefer production model (logistic growth)</a:t>
            </a:r>
            <a:endParaRPr lang="en-US" sz="2900" dirty="0">
              <a:ea typeface="+mj-ea"/>
            </a:endParaRPr>
          </a:p>
        </p:txBody>
      </p:sp>
      <p:sp>
        <p:nvSpPr>
          <p:cNvPr id="7172" name="Rectangle 3"/>
          <p:cNvSpPr>
            <a:spLocks noGrp="1" noChangeArrowheads="1"/>
          </p:cNvSpPr>
          <p:nvPr>
            <p:ph type="body" idx="1"/>
          </p:nvPr>
        </p:nvSpPr>
        <p:spPr/>
        <p:txBody>
          <a:bodyPr/>
          <a:lstStyle/>
          <a:p>
            <a:pPr marL="0" indent="0">
              <a:buFontTx/>
              <a:buNone/>
            </a:pPr>
            <a:r>
              <a:rPr lang="en-US" sz="2800" dirty="0">
                <a:latin typeface="Arial" charset="0"/>
              </a:rPr>
              <a:t>Numbers next year are number this year + net production, minus removals</a:t>
            </a:r>
          </a:p>
        </p:txBody>
      </p:sp>
      <p:graphicFrame>
        <p:nvGraphicFramePr>
          <p:cNvPr id="7170" name="Object 2"/>
          <p:cNvGraphicFramePr>
            <a:graphicFrameLocks noChangeAspect="1"/>
          </p:cNvGraphicFramePr>
          <p:nvPr/>
        </p:nvGraphicFramePr>
        <p:xfrm>
          <a:off x="2435225" y="3487738"/>
          <a:ext cx="5402263" cy="1392237"/>
        </p:xfrm>
        <a:graphic>
          <a:graphicData uri="http://schemas.openxmlformats.org/presentationml/2006/ole">
            <mc:AlternateContent xmlns:mc="http://schemas.openxmlformats.org/markup-compatibility/2006">
              <mc:Choice xmlns:v="urn:schemas-microsoft-com:vml" Requires="v">
                <p:oleObj spid="_x0000_s15427" name="Equation" r:id="rId4" imgW="1676160" imgH="431640" progId="Equation.3">
                  <p:embed/>
                </p:oleObj>
              </mc:Choice>
              <mc:Fallback>
                <p:oleObj name="Equation" r:id="rId4" imgW="167616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5225" y="3487738"/>
                        <a:ext cx="5402263" cy="139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p:nvPr/>
        </p:nvSpPr>
        <p:spPr>
          <a:xfrm>
            <a:off x="7204075" y="2590800"/>
            <a:ext cx="1254125" cy="830263"/>
          </a:xfrm>
          <a:prstGeom prst="rect">
            <a:avLst/>
          </a:prstGeom>
          <a:noFill/>
        </p:spPr>
        <p:txBody>
          <a:bodyPr wrap="none">
            <a:spAutoFit/>
          </a:bodyPr>
          <a:lstStyle/>
          <a:p>
            <a:pPr algn="ctr">
              <a:defRPr/>
            </a:pPr>
            <a:r>
              <a:rPr lang="en-US" dirty="0">
                <a:solidFill>
                  <a:schemeClr val="accent5">
                    <a:lumMod val="50000"/>
                  </a:schemeClr>
                </a:solidFill>
                <a:latin typeface="Calibri" pitchFamily="34" charset="0"/>
                <a:ea typeface="+mn-ea"/>
                <a:cs typeface="Calibri" pitchFamily="34" charset="0"/>
              </a:rPr>
              <a:t>Catch in </a:t>
            </a:r>
          </a:p>
          <a:p>
            <a:pPr algn="ctr">
              <a:defRPr/>
            </a:pPr>
            <a:r>
              <a:rPr lang="en-US" dirty="0">
                <a:solidFill>
                  <a:schemeClr val="accent5">
                    <a:lumMod val="50000"/>
                  </a:schemeClr>
                </a:solidFill>
                <a:latin typeface="Calibri" pitchFamily="34" charset="0"/>
                <a:ea typeface="+mn-ea"/>
                <a:cs typeface="Calibri" pitchFamily="34" charset="0"/>
              </a:rPr>
              <a:t>time </a:t>
            </a:r>
            <a:r>
              <a:rPr lang="en-US" i="1" dirty="0">
                <a:solidFill>
                  <a:schemeClr val="accent5">
                    <a:lumMod val="50000"/>
                  </a:schemeClr>
                </a:solidFill>
                <a:latin typeface="Calibri" pitchFamily="34" charset="0"/>
                <a:ea typeface="+mn-ea"/>
                <a:cs typeface="Calibri" pitchFamily="34" charset="0"/>
              </a:rPr>
              <a:t>t</a:t>
            </a:r>
          </a:p>
        </p:txBody>
      </p:sp>
      <p:cxnSp>
        <p:nvCxnSpPr>
          <p:cNvPr id="8" name="Straight Arrow Connector 7"/>
          <p:cNvCxnSpPr/>
          <p:nvPr/>
        </p:nvCxnSpPr>
        <p:spPr bwMode="auto">
          <a:xfrm flipH="1">
            <a:off x="7600950" y="3482975"/>
            <a:ext cx="171450" cy="400050"/>
          </a:xfrm>
          <a:prstGeom prst="straightConnector1">
            <a:avLst/>
          </a:prstGeom>
          <a:solidFill>
            <a:schemeClr val="accent1"/>
          </a:solidFill>
          <a:ln w="25400" cap="flat" cmpd="sng" algn="ctr">
            <a:solidFill>
              <a:schemeClr val="accent5">
                <a:lumMod val="50000"/>
              </a:schemeClr>
            </a:solidFill>
            <a:prstDash val="solid"/>
            <a:round/>
            <a:headEnd type="none" w="sm" len="sm"/>
            <a:tailEnd type="arrow"/>
          </a:ln>
          <a:effectLst/>
          <a:extLst/>
        </p:spPr>
      </p:cxnSp>
      <p:cxnSp>
        <p:nvCxnSpPr>
          <p:cNvPr id="9" name="Straight Arrow Connector 8"/>
          <p:cNvCxnSpPr/>
          <p:nvPr/>
        </p:nvCxnSpPr>
        <p:spPr bwMode="auto">
          <a:xfrm flipV="1">
            <a:off x="4540250" y="4419600"/>
            <a:ext cx="122238" cy="914400"/>
          </a:xfrm>
          <a:prstGeom prst="straightConnector1">
            <a:avLst/>
          </a:prstGeom>
          <a:solidFill>
            <a:schemeClr val="accent1"/>
          </a:solidFill>
          <a:ln w="25400" cap="flat" cmpd="sng" algn="ctr">
            <a:solidFill>
              <a:schemeClr val="accent2">
                <a:lumMod val="50000"/>
              </a:schemeClr>
            </a:solidFill>
            <a:prstDash val="solid"/>
            <a:round/>
            <a:headEnd type="none" w="sm" len="sm"/>
            <a:tailEnd type="arrow"/>
          </a:ln>
          <a:effectLst/>
          <a:extLst/>
        </p:spPr>
      </p:cxnSp>
      <p:sp>
        <p:nvSpPr>
          <p:cNvPr id="10" name="TextBox 9"/>
          <p:cNvSpPr txBox="1"/>
          <p:nvPr/>
        </p:nvSpPr>
        <p:spPr>
          <a:xfrm>
            <a:off x="3182938" y="5335588"/>
            <a:ext cx="2684462" cy="830262"/>
          </a:xfrm>
          <a:prstGeom prst="rect">
            <a:avLst/>
          </a:prstGeom>
          <a:noFill/>
        </p:spPr>
        <p:txBody>
          <a:bodyPr wrap="none">
            <a:spAutoFit/>
          </a:bodyPr>
          <a:lstStyle/>
          <a:p>
            <a:pPr algn="ctr">
              <a:defRPr/>
            </a:pPr>
            <a:r>
              <a:rPr lang="en-US" dirty="0">
                <a:solidFill>
                  <a:schemeClr val="accent2">
                    <a:lumMod val="50000"/>
                  </a:schemeClr>
                </a:solidFill>
                <a:latin typeface="Calibri" pitchFamily="34" charset="0"/>
                <a:ea typeface="+mn-ea"/>
                <a:cs typeface="Calibri" pitchFamily="34" charset="0"/>
              </a:rPr>
              <a:t>Intrinsic (maximum)</a:t>
            </a:r>
          </a:p>
          <a:p>
            <a:pPr algn="ctr">
              <a:defRPr/>
            </a:pPr>
            <a:r>
              <a:rPr lang="en-US" dirty="0">
                <a:solidFill>
                  <a:schemeClr val="accent2">
                    <a:lumMod val="50000"/>
                  </a:schemeClr>
                </a:solidFill>
                <a:latin typeface="Calibri" pitchFamily="34" charset="0"/>
                <a:ea typeface="+mn-ea"/>
                <a:cs typeface="Calibri" pitchFamily="34" charset="0"/>
              </a:rPr>
              <a:t>rate of increase</a:t>
            </a:r>
          </a:p>
        </p:txBody>
      </p:sp>
      <p:cxnSp>
        <p:nvCxnSpPr>
          <p:cNvPr id="11" name="Straight Arrow Connector 10"/>
          <p:cNvCxnSpPr/>
          <p:nvPr/>
        </p:nvCxnSpPr>
        <p:spPr bwMode="auto">
          <a:xfrm flipV="1">
            <a:off x="1743075" y="4338638"/>
            <a:ext cx="771525" cy="419100"/>
          </a:xfrm>
          <a:prstGeom prst="straightConnector1">
            <a:avLst/>
          </a:prstGeom>
          <a:solidFill>
            <a:schemeClr val="accent1"/>
          </a:solidFill>
          <a:ln w="25400" cap="flat" cmpd="sng" algn="ctr">
            <a:solidFill>
              <a:schemeClr val="accent3">
                <a:lumMod val="50000"/>
              </a:schemeClr>
            </a:solidFill>
            <a:prstDash val="solid"/>
            <a:round/>
            <a:headEnd type="none" w="sm" len="sm"/>
            <a:tailEnd type="arrow"/>
          </a:ln>
          <a:effectLst/>
          <a:extLst/>
        </p:spPr>
      </p:cxnSp>
      <p:sp>
        <p:nvSpPr>
          <p:cNvPr id="12" name="TextBox 11"/>
          <p:cNvSpPr txBox="1"/>
          <p:nvPr/>
        </p:nvSpPr>
        <p:spPr>
          <a:xfrm>
            <a:off x="347663" y="4683125"/>
            <a:ext cx="2063750" cy="830263"/>
          </a:xfrm>
          <a:prstGeom prst="rect">
            <a:avLst/>
          </a:prstGeom>
          <a:noFill/>
        </p:spPr>
        <p:txBody>
          <a:bodyPr wrap="none">
            <a:spAutoFit/>
          </a:bodyPr>
          <a:lstStyle/>
          <a:p>
            <a:pPr>
              <a:defRPr/>
            </a:pPr>
            <a:r>
              <a:rPr lang="en-US" dirty="0">
                <a:solidFill>
                  <a:schemeClr val="accent3">
                    <a:lumMod val="50000"/>
                  </a:schemeClr>
                </a:solidFill>
                <a:latin typeface="Calibri" pitchFamily="34" charset="0"/>
                <a:ea typeface="+mn-ea"/>
                <a:cs typeface="Calibri" pitchFamily="34" charset="0"/>
              </a:rPr>
              <a:t>Population size</a:t>
            </a:r>
          </a:p>
          <a:p>
            <a:pPr>
              <a:defRPr/>
            </a:pPr>
            <a:r>
              <a:rPr lang="en-US" dirty="0">
                <a:solidFill>
                  <a:schemeClr val="accent3">
                    <a:lumMod val="50000"/>
                  </a:schemeClr>
                </a:solidFill>
                <a:latin typeface="Calibri" pitchFamily="34" charset="0"/>
                <a:ea typeface="+mn-ea"/>
                <a:cs typeface="Calibri" pitchFamily="34" charset="0"/>
              </a:rPr>
              <a:t>time </a:t>
            </a:r>
            <a:r>
              <a:rPr lang="en-US" i="1" dirty="0">
                <a:solidFill>
                  <a:schemeClr val="accent3">
                    <a:lumMod val="50000"/>
                  </a:schemeClr>
                </a:solidFill>
                <a:latin typeface="Calibri" pitchFamily="34" charset="0"/>
                <a:ea typeface="+mn-ea"/>
                <a:cs typeface="Calibri" pitchFamily="34" charset="0"/>
              </a:rPr>
              <a:t>t</a:t>
            </a:r>
            <a:r>
              <a:rPr lang="en-US" dirty="0">
                <a:solidFill>
                  <a:schemeClr val="accent3">
                    <a:lumMod val="50000"/>
                  </a:schemeClr>
                </a:solidFill>
                <a:latin typeface="Calibri" pitchFamily="34" charset="0"/>
                <a:ea typeface="+mn-ea"/>
                <a:cs typeface="Calibri" pitchFamily="34" charset="0"/>
              </a:rPr>
              <a:t>+1</a:t>
            </a:r>
          </a:p>
        </p:txBody>
      </p:sp>
      <p:sp>
        <p:nvSpPr>
          <p:cNvPr id="7179" name="TextBox 12"/>
          <p:cNvSpPr txBox="1">
            <a:spLocks noChangeArrowheads="1"/>
          </p:cNvSpPr>
          <p:nvPr/>
        </p:nvSpPr>
        <p:spPr bwMode="auto">
          <a:xfrm>
            <a:off x="7134225" y="5043488"/>
            <a:ext cx="1671638"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C00000"/>
                </a:solidFill>
                <a:latin typeface="Calibri" charset="0"/>
                <a:cs typeface="Calibri" charset="0"/>
              </a:rPr>
              <a:t>Carrying capacity</a:t>
            </a:r>
          </a:p>
        </p:txBody>
      </p:sp>
      <p:cxnSp>
        <p:nvCxnSpPr>
          <p:cNvPr id="7180" name="Straight Arrow Connector 13"/>
          <p:cNvCxnSpPr>
            <a:cxnSpLocks noChangeShapeType="1"/>
          </p:cNvCxnSpPr>
          <p:nvPr/>
        </p:nvCxnSpPr>
        <p:spPr bwMode="auto">
          <a:xfrm flipH="1" flipV="1">
            <a:off x="6553200" y="4724400"/>
            <a:ext cx="609600" cy="457200"/>
          </a:xfrm>
          <a:prstGeom prst="straightConnector1">
            <a:avLst/>
          </a:prstGeom>
          <a:noFill/>
          <a:ln w="25400">
            <a:solidFill>
              <a:srgbClr val="C00000"/>
            </a:solidFill>
            <a:round/>
            <a:headEnd type="none" w="sm" len="sm"/>
            <a:tailEnd type="arrow" w="med" len="med"/>
          </a:ln>
          <a:extLst>
            <a:ext uri="{909E8E84-426E-40dd-AFC4-6F175D3DCCD1}">
              <a14:hiddenFill xmlns:a14="http://schemas.microsoft.com/office/drawing/2010/main">
                <a:noFill/>
              </a14:hiddenFill>
            </a:ext>
          </a:extLst>
        </p:spPr>
      </p:cxnSp>
      <p:sp>
        <p:nvSpPr>
          <p:cNvPr id="7181" name="Left Brace 18"/>
          <p:cNvSpPr>
            <a:spLocks/>
          </p:cNvSpPr>
          <p:nvPr/>
        </p:nvSpPr>
        <p:spPr bwMode="auto">
          <a:xfrm rot="5400000">
            <a:off x="5686425" y="2320925"/>
            <a:ext cx="274638" cy="2376488"/>
          </a:xfrm>
          <a:prstGeom prst="leftBrace">
            <a:avLst>
              <a:gd name="adj1" fmla="val 0"/>
              <a:gd name="adj2" fmla="val 50000"/>
            </a:avLst>
          </a:prstGeom>
          <a:noFill/>
          <a:ln w="28575">
            <a:solidFill>
              <a:srgbClr val="FFC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eaLnBrk="0" hangingPunct="0"/>
            <a:endParaRPr lang="en-US" sz="2400">
              <a:latin typeface="Times New Roman" charset="0"/>
            </a:endParaRPr>
          </a:p>
        </p:txBody>
      </p:sp>
      <p:sp>
        <p:nvSpPr>
          <p:cNvPr id="7182" name="TextBox 21"/>
          <p:cNvSpPr txBox="1">
            <a:spLocks noChangeArrowheads="1"/>
          </p:cNvSpPr>
          <p:nvPr/>
        </p:nvSpPr>
        <p:spPr bwMode="auto">
          <a:xfrm>
            <a:off x="4714875" y="2928938"/>
            <a:ext cx="2224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solidFill>
                  <a:srgbClr val="FFC000"/>
                </a:solidFill>
                <a:latin typeface="Calibri" charset="0"/>
                <a:cs typeface="Calibri" charset="0"/>
              </a:rPr>
              <a:t>Net production</a:t>
            </a:r>
          </a:p>
        </p:txBody>
      </p:sp>
      <p:sp>
        <p:nvSpPr>
          <p:cNvPr id="7183" name="TextBox 16"/>
          <p:cNvSpPr txBox="1">
            <a:spLocks noChangeArrowheads="1"/>
          </p:cNvSpPr>
          <p:nvPr/>
        </p:nvSpPr>
        <p:spPr bwMode="auto">
          <a:xfrm>
            <a:off x="6858000" y="6564313"/>
            <a:ext cx="2590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Adapted from Branch</a:t>
            </a:r>
          </a:p>
        </p:txBody>
      </p:sp>
    </p:spTree>
    <p:extLst>
      <p:ext uri="{BB962C8B-B14F-4D97-AF65-F5344CB8AC3E}">
        <p14:creationId xmlns:p14="http://schemas.microsoft.com/office/powerpoint/2010/main" val="41940612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p:txBody>
          <a:bodyPr/>
          <a:lstStyle/>
          <a:p>
            <a:r>
              <a:rPr lang="en-US" sz="2800" dirty="0" smtClean="0"/>
              <a:t>No required text.</a:t>
            </a:r>
          </a:p>
          <a:p>
            <a:r>
              <a:rPr lang="en-US" sz="2800" dirty="0" smtClean="0"/>
              <a:t>Recommended papers distributed with lecture notes.</a:t>
            </a:r>
          </a:p>
          <a:p>
            <a:r>
              <a:rPr lang="en-US" sz="2800" dirty="0" smtClean="0"/>
              <a:t>Useful books:</a:t>
            </a:r>
          </a:p>
          <a:p>
            <a:pPr marL="0" indent="0">
              <a:buNone/>
            </a:pPr>
            <a:endParaRPr lang="en-US" dirty="0"/>
          </a:p>
        </p:txBody>
      </p:sp>
      <p:pic>
        <p:nvPicPr>
          <p:cNvPr id="4" name="Picture 3"/>
          <p:cNvPicPr>
            <a:picLocks noChangeAspect="1"/>
          </p:cNvPicPr>
          <p:nvPr/>
        </p:nvPicPr>
        <p:blipFill>
          <a:blip r:embed="rId2"/>
          <a:stretch>
            <a:fillRect/>
          </a:stretch>
        </p:blipFill>
        <p:spPr>
          <a:xfrm>
            <a:off x="1695834" y="3024765"/>
            <a:ext cx="2311400" cy="3479800"/>
          </a:xfrm>
          <a:prstGeom prst="rect">
            <a:avLst/>
          </a:prstGeom>
        </p:spPr>
      </p:pic>
      <p:pic>
        <p:nvPicPr>
          <p:cNvPr id="5" name="Picture 4"/>
          <p:cNvPicPr>
            <a:picLocks noChangeAspect="1"/>
          </p:cNvPicPr>
          <p:nvPr/>
        </p:nvPicPr>
        <p:blipFill>
          <a:blip r:embed="rId3"/>
          <a:stretch>
            <a:fillRect/>
          </a:stretch>
        </p:blipFill>
        <p:spPr>
          <a:xfrm>
            <a:off x="4769300" y="2817168"/>
            <a:ext cx="2461817" cy="3687397"/>
          </a:xfrm>
          <a:prstGeom prst="rect">
            <a:avLst/>
          </a:prstGeom>
        </p:spPr>
      </p:pic>
    </p:spTree>
    <p:extLst>
      <p:ext uri="{BB962C8B-B14F-4D97-AF65-F5344CB8AC3E}">
        <p14:creationId xmlns:p14="http://schemas.microsoft.com/office/powerpoint/2010/main" val="399854524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Species Models</a:t>
            </a:r>
          </a:p>
        </p:txBody>
      </p:sp>
      <p:sp>
        <p:nvSpPr>
          <p:cNvPr id="3" name="Content Placeholder 2"/>
          <p:cNvSpPr>
            <a:spLocks noGrp="1"/>
          </p:cNvSpPr>
          <p:nvPr>
            <p:ph idx="1"/>
          </p:nvPr>
        </p:nvSpPr>
        <p:spPr/>
        <p:txBody>
          <a:bodyPr>
            <a:normAutofit/>
          </a:bodyPr>
          <a:lstStyle/>
          <a:p>
            <a:r>
              <a:rPr lang="en-US" dirty="0" smtClean="0"/>
              <a:t>Index</a:t>
            </a:r>
            <a:r>
              <a:rPr lang="en-US" dirty="0"/>
              <a:t>-based methods</a:t>
            </a:r>
          </a:p>
          <a:p>
            <a:r>
              <a:rPr lang="en-US" dirty="0"/>
              <a:t>Equilibrium &amp; Generation methods</a:t>
            </a:r>
          </a:p>
          <a:p>
            <a:pPr lvl="1"/>
            <a:r>
              <a:rPr lang="en-US" dirty="0"/>
              <a:t>Yield-Per-Recruit / Stock-Recruitment</a:t>
            </a:r>
          </a:p>
          <a:p>
            <a:r>
              <a:rPr lang="en-US" dirty="0"/>
              <a:t>Population dynamics models</a:t>
            </a:r>
          </a:p>
          <a:p>
            <a:pPr lvl="1"/>
            <a:r>
              <a:rPr lang="en-US" dirty="0"/>
              <a:t>Biomass aggregated models</a:t>
            </a:r>
          </a:p>
          <a:p>
            <a:pPr lvl="2"/>
            <a:r>
              <a:rPr lang="en-US" dirty="0"/>
              <a:t>e.g. production models</a:t>
            </a:r>
          </a:p>
          <a:p>
            <a:pPr lvl="1"/>
            <a:r>
              <a:rPr lang="en-US" b="1" dirty="0"/>
              <a:t>Stage-Structured models</a:t>
            </a:r>
          </a:p>
          <a:p>
            <a:pPr lvl="2"/>
            <a:r>
              <a:rPr lang="en-US" dirty="0"/>
              <a:t>Delay difference models</a:t>
            </a:r>
          </a:p>
          <a:p>
            <a:pPr lvl="2"/>
            <a:r>
              <a:rPr lang="en-US" dirty="0"/>
              <a:t>Age structured models</a:t>
            </a:r>
          </a:p>
          <a:p>
            <a:pPr lvl="3"/>
            <a:r>
              <a:rPr lang="en-US" dirty="0"/>
              <a:t>virtual population analysis, statistical catch-at-age</a:t>
            </a:r>
          </a:p>
          <a:p>
            <a:pPr lvl="2"/>
            <a:r>
              <a:rPr lang="en-US" dirty="0"/>
              <a:t>Size-based models</a:t>
            </a:r>
          </a:p>
          <a:p>
            <a:endParaRPr lang="en-US" dirty="0"/>
          </a:p>
        </p:txBody>
      </p:sp>
    </p:spTree>
    <p:extLst>
      <p:ext uri="{BB962C8B-B14F-4D97-AF65-F5344CB8AC3E}">
        <p14:creationId xmlns:p14="http://schemas.microsoft.com/office/powerpoint/2010/main" val="3417686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 difference models</a:t>
            </a:r>
            <a:endParaRPr lang="en-US" dirty="0"/>
          </a:p>
        </p:txBody>
      </p:sp>
      <p:sp>
        <p:nvSpPr>
          <p:cNvPr id="3" name="Content Placeholder 2"/>
          <p:cNvSpPr>
            <a:spLocks noGrp="1"/>
          </p:cNvSpPr>
          <p:nvPr>
            <p:ph idx="1"/>
          </p:nvPr>
        </p:nvSpPr>
        <p:spPr/>
        <p:txBody>
          <a:bodyPr>
            <a:normAutofit lnSpcReduction="10000"/>
          </a:bodyPr>
          <a:lstStyle/>
          <a:p>
            <a:r>
              <a:rPr lang="en-US" sz="3000" dirty="0" smtClean="0"/>
              <a:t>Intermediate </a:t>
            </a:r>
            <a:r>
              <a:rPr lang="en-US" sz="3000" dirty="0"/>
              <a:t>option between age-aggregated and full age-structured models.</a:t>
            </a:r>
          </a:p>
          <a:p>
            <a:r>
              <a:rPr lang="en-US" sz="3000" dirty="0" smtClean="0"/>
              <a:t>Based </a:t>
            </a:r>
            <a:r>
              <a:rPr lang="en-US" sz="3000" dirty="0"/>
              <a:t>on some key simplifying assumptions that allow age-structured dynamics to be simplified to a single equation involving total biomass or total numbers only.</a:t>
            </a:r>
          </a:p>
          <a:p>
            <a:r>
              <a:rPr lang="en-US" sz="3000" dirty="0"/>
              <a:t>Do not require much information.</a:t>
            </a:r>
          </a:p>
          <a:p>
            <a:r>
              <a:rPr lang="en-US" sz="3000" dirty="0"/>
              <a:t>Are useful when a “realistic” model is needed that doesn’t require substantial data / computer memory</a:t>
            </a:r>
            <a:r>
              <a:rPr lang="en-US" sz="3000" dirty="0" smtClean="0"/>
              <a:t>.</a:t>
            </a:r>
          </a:p>
          <a:p>
            <a:pPr lvl="1"/>
            <a:r>
              <a:rPr lang="en-US" sz="2600" dirty="0"/>
              <a:t>Not used much today because we have the computing resources to implement full age-structured models.</a:t>
            </a:r>
          </a:p>
          <a:p>
            <a:endParaRPr lang="en-US" dirty="0"/>
          </a:p>
          <a:p>
            <a:endParaRPr lang="en-US" dirty="0"/>
          </a:p>
        </p:txBody>
      </p:sp>
    </p:spTree>
    <p:extLst>
      <p:ext uri="{BB962C8B-B14F-4D97-AF65-F5344CB8AC3E}">
        <p14:creationId xmlns:p14="http://schemas.microsoft.com/office/powerpoint/2010/main" val="1702424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p:txBody>
          <a:bodyPr/>
          <a:lstStyle/>
          <a:p>
            <a:pPr algn="ctr"/>
            <a:r>
              <a:rPr lang="en-US" sz="3200" dirty="0" smtClean="0"/>
              <a:t>The </a:t>
            </a:r>
            <a:r>
              <a:rPr lang="en-US" sz="3200" dirty="0" err="1"/>
              <a:t>Deriso-Schnute</a:t>
            </a:r>
            <a:r>
              <a:rPr lang="en-US" sz="3200" dirty="0"/>
              <a:t> </a:t>
            </a:r>
            <a:r>
              <a:rPr lang="en-US" sz="3200" dirty="0" smtClean="0"/>
              <a:t>Delay Difference model</a:t>
            </a:r>
            <a:endParaRPr lang="en-US" sz="3200" dirty="0"/>
          </a:p>
        </p:txBody>
      </p:sp>
      <p:graphicFrame>
        <p:nvGraphicFramePr>
          <p:cNvPr id="312324" name="Object 4"/>
          <p:cNvGraphicFramePr>
            <a:graphicFrameLocks noGrp="1" noChangeAspect="1"/>
          </p:cNvGraphicFramePr>
          <p:nvPr>
            <p:ph type="body" idx="1"/>
            <p:extLst>
              <p:ext uri="{D42A27DB-BD31-4B8C-83A1-F6EECF244321}">
                <p14:modId xmlns:p14="http://schemas.microsoft.com/office/powerpoint/2010/main" val="3404209775"/>
              </p:ext>
            </p:extLst>
          </p:nvPr>
        </p:nvGraphicFramePr>
        <p:xfrm>
          <a:off x="697670" y="2453550"/>
          <a:ext cx="7772400" cy="455613"/>
        </p:xfrm>
        <a:graphic>
          <a:graphicData uri="http://schemas.openxmlformats.org/presentationml/2006/ole">
            <mc:AlternateContent xmlns:mc="http://schemas.openxmlformats.org/markup-compatibility/2006">
              <mc:Choice xmlns:v="urn:schemas-microsoft-com:vml" Requires="v">
                <p:oleObj spid="_x0000_s21657" name="Equation" r:id="rId3" imgW="6502320" imgH="380880" progId="Equation.DSMT4">
                  <p:embed/>
                </p:oleObj>
              </mc:Choice>
              <mc:Fallback>
                <p:oleObj name="Equation" r:id="rId3" imgW="6502320" imgH="380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670" y="2453550"/>
                        <a:ext cx="77724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312325" name="Text Box 5"/>
          <p:cNvSpPr txBox="1">
            <a:spLocks noChangeArrowheads="1"/>
          </p:cNvSpPr>
          <p:nvPr/>
        </p:nvSpPr>
        <p:spPr bwMode="auto">
          <a:xfrm>
            <a:off x="152400" y="406425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t>Notes:</a:t>
            </a:r>
          </a:p>
        </p:txBody>
      </p:sp>
      <p:graphicFrame>
        <p:nvGraphicFramePr>
          <p:cNvPr id="312326" name="Object 6"/>
          <p:cNvGraphicFramePr>
            <a:graphicFrameLocks noChangeAspect="1"/>
          </p:cNvGraphicFramePr>
          <p:nvPr>
            <p:extLst>
              <p:ext uri="{D42A27DB-BD31-4B8C-83A1-F6EECF244321}">
                <p14:modId xmlns:p14="http://schemas.microsoft.com/office/powerpoint/2010/main" val="3970098988"/>
              </p:ext>
            </p:extLst>
          </p:nvPr>
        </p:nvGraphicFramePr>
        <p:xfrm>
          <a:off x="1219200" y="4140450"/>
          <a:ext cx="2019300" cy="381000"/>
        </p:xfrm>
        <a:graphic>
          <a:graphicData uri="http://schemas.openxmlformats.org/presentationml/2006/ole">
            <mc:AlternateContent xmlns:mc="http://schemas.openxmlformats.org/markup-compatibility/2006">
              <mc:Choice xmlns:v="urn:schemas-microsoft-com:vml" Requires="v">
                <p:oleObj spid="_x0000_s21658" name="Equation" r:id="rId5" imgW="2019240" imgH="380880" progId="Equation.DSMT4">
                  <p:embed/>
                </p:oleObj>
              </mc:Choice>
              <mc:Fallback>
                <p:oleObj name="Equation" r:id="rId5" imgW="2019240" imgH="380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140450"/>
                        <a:ext cx="20193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12327" name="Line 7"/>
          <p:cNvSpPr>
            <a:spLocks noChangeShapeType="1"/>
          </p:cNvSpPr>
          <p:nvPr/>
        </p:nvSpPr>
        <p:spPr bwMode="auto">
          <a:xfrm>
            <a:off x="1600200" y="3023100"/>
            <a:ext cx="609600"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12328" name="Text Box 8"/>
          <p:cNvSpPr txBox="1">
            <a:spLocks noChangeArrowheads="1"/>
          </p:cNvSpPr>
          <p:nvPr/>
        </p:nvSpPr>
        <p:spPr bwMode="auto">
          <a:xfrm>
            <a:off x="0" y="33279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solidFill>
                  <a:schemeClr val="tx2"/>
                </a:solidFill>
              </a:rPr>
              <a:t>“Survival” of biomass</a:t>
            </a:r>
          </a:p>
        </p:txBody>
      </p:sp>
      <p:sp>
        <p:nvSpPr>
          <p:cNvPr id="312329" name="Line 9"/>
          <p:cNvSpPr>
            <a:spLocks noChangeShapeType="1"/>
          </p:cNvSpPr>
          <p:nvPr/>
        </p:nvSpPr>
        <p:spPr bwMode="auto">
          <a:xfrm flipV="1">
            <a:off x="1600200" y="3175500"/>
            <a:ext cx="304800" cy="2286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12330" name="Line 10"/>
          <p:cNvSpPr>
            <a:spLocks noChangeShapeType="1"/>
          </p:cNvSpPr>
          <p:nvPr/>
        </p:nvSpPr>
        <p:spPr bwMode="auto">
          <a:xfrm>
            <a:off x="2514600" y="3023100"/>
            <a:ext cx="4648200"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12331" name="Text Box 11"/>
          <p:cNvSpPr txBox="1">
            <a:spLocks noChangeArrowheads="1"/>
          </p:cNvSpPr>
          <p:nvPr/>
        </p:nvSpPr>
        <p:spPr bwMode="auto">
          <a:xfrm>
            <a:off x="3841750" y="3647278"/>
            <a:ext cx="1160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3C6E"/>
                </a:solidFill>
              </a:rPr>
              <a:t>Growth</a:t>
            </a:r>
          </a:p>
        </p:txBody>
      </p:sp>
      <p:sp>
        <p:nvSpPr>
          <p:cNvPr id="312332" name="Line 12"/>
          <p:cNvSpPr>
            <a:spLocks noChangeShapeType="1"/>
          </p:cNvSpPr>
          <p:nvPr/>
        </p:nvSpPr>
        <p:spPr bwMode="auto">
          <a:xfrm flipV="1">
            <a:off x="4419600" y="3099300"/>
            <a:ext cx="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12333" name="Text Box 13"/>
          <p:cNvSpPr txBox="1">
            <a:spLocks noChangeArrowheads="1"/>
          </p:cNvSpPr>
          <p:nvPr/>
        </p:nvSpPr>
        <p:spPr bwMode="auto">
          <a:xfrm>
            <a:off x="6781800" y="4301650"/>
            <a:ext cx="1812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3C6E"/>
                </a:solidFill>
              </a:rPr>
              <a:t>Recruitment</a:t>
            </a:r>
          </a:p>
        </p:txBody>
      </p:sp>
      <p:sp>
        <p:nvSpPr>
          <p:cNvPr id="312334" name="Line 14"/>
          <p:cNvSpPr>
            <a:spLocks noChangeShapeType="1"/>
          </p:cNvSpPr>
          <p:nvPr/>
        </p:nvSpPr>
        <p:spPr bwMode="auto">
          <a:xfrm flipV="1">
            <a:off x="7924800" y="3158650"/>
            <a:ext cx="0" cy="1219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12335" name="Line 15"/>
          <p:cNvSpPr>
            <a:spLocks noChangeShapeType="1"/>
          </p:cNvSpPr>
          <p:nvPr/>
        </p:nvSpPr>
        <p:spPr bwMode="auto">
          <a:xfrm>
            <a:off x="7543800" y="3023100"/>
            <a:ext cx="914400"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12336" name="Object 16"/>
          <p:cNvGraphicFramePr>
            <a:graphicFrameLocks noChangeAspect="1"/>
          </p:cNvGraphicFramePr>
          <p:nvPr>
            <p:extLst>
              <p:ext uri="{D42A27DB-BD31-4B8C-83A1-F6EECF244321}">
                <p14:modId xmlns:p14="http://schemas.microsoft.com/office/powerpoint/2010/main" val="2533691076"/>
              </p:ext>
            </p:extLst>
          </p:nvPr>
        </p:nvGraphicFramePr>
        <p:xfrm>
          <a:off x="1143000" y="4521450"/>
          <a:ext cx="355600" cy="368300"/>
        </p:xfrm>
        <a:graphic>
          <a:graphicData uri="http://schemas.openxmlformats.org/presentationml/2006/ole">
            <mc:AlternateContent xmlns:mc="http://schemas.openxmlformats.org/markup-compatibility/2006">
              <mc:Choice xmlns:v="urn:schemas-microsoft-com:vml" Requires="v">
                <p:oleObj spid="_x0000_s21659" name="Equation" r:id="rId7" imgW="355320" imgH="368280" progId="Equation.DSMT4">
                  <p:embed/>
                </p:oleObj>
              </mc:Choice>
              <mc:Fallback>
                <p:oleObj name="Equation" r:id="rId7" imgW="355320" imgH="3682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4521450"/>
                        <a:ext cx="3556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12337" name="Text Box 17"/>
          <p:cNvSpPr txBox="1">
            <a:spLocks noChangeArrowheads="1"/>
          </p:cNvSpPr>
          <p:nvPr/>
        </p:nvSpPr>
        <p:spPr bwMode="auto">
          <a:xfrm>
            <a:off x="1600200" y="452145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t>- mass-at-recruitment</a:t>
            </a:r>
          </a:p>
        </p:txBody>
      </p:sp>
      <p:sp>
        <p:nvSpPr>
          <p:cNvPr id="312338" name="Text Box 18"/>
          <p:cNvSpPr txBox="1">
            <a:spLocks noChangeArrowheads="1"/>
          </p:cNvSpPr>
          <p:nvPr/>
        </p:nvSpPr>
        <p:spPr bwMode="auto">
          <a:xfrm>
            <a:off x="1143000" y="4978650"/>
            <a:ext cx="6199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The original “Deriso” version corresponds to </a:t>
            </a:r>
          </a:p>
        </p:txBody>
      </p:sp>
      <p:graphicFrame>
        <p:nvGraphicFramePr>
          <p:cNvPr id="312339" name="Object 19"/>
          <p:cNvGraphicFramePr>
            <a:graphicFrameLocks noChangeAspect="1"/>
          </p:cNvGraphicFramePr>
          <p:nvPr>
            <p:extLst>
              <p:ext uri="{D42A27DB-BD31-4B8C-83A1-F6EECF244321}">
                <p14:modId xmlns:p14="http://schemas.microsoft.com/office/powerpoint/2010/main" val="1786720741"/>
              </p:ext>
            </p:extLst>
          </p:nvPr>
        </p:nvGraphicFramePr>
        <p:xfrm>
          <a:off x="5483075" y="4978650"/>
          <a:ext cx="1003300" cy="368300"/>
        </p:xfrm>
        <a:graphic>
          <a:graphicData uri="http://schemas.openxmlformats.org/presentationml/2006/ole">
            <mc:AlternateContent xmlns:mc="http://schemas.openxmlformats.org/markup-compatibility/2006">
              <mc:Choice xmlns:v="urn:schemas-microsoft-com:vml" Requires="v">
                <p:oleObj spid="_x0000_s21660" name="Equation" r:id="rId9" imgW="1002960" imgH="368280" progId="Equation.DSMT4">
                  <p:embed/>
                </p:oleObj>
              </mc:Choice>
              <mc:Fallback>
                <p:oleObj name="Equation" r:id="rId9" imgW="1002960" imgH="3682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3075" y="4978650"/>
                        <a:ext cx="1003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12340" name="Text Box 20"/>
          <p:cNvSpPr txBox="1">
            <a:spLocks noChangeArrowheads="1"/>
          </p:cNvSpPr>
          <p:nvPr/>
        </p:nvSpPr>
        <p:spPr bwMode="auto">
          <a:xfrm>
            <a:off x="152400" y="5588250"/>
            <a:ext cx="638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The virgin (no fishing) equilibrium is given by:</a:t>
            </a:r>
          </a:p>
        </p:txBody>
      </p:sp>
      <p:graphicFrame>
        <p:nvGraphicFramePr>
          <p:cNvPr id="312341" name="Object 21"/>
          <p:cNvGraphicFramePr>
            <a:graphicFrameLocks noChangeAspect="1"/>
          </p:cNvGraphicFramePr>
          <p:nvPr>
            <p:extLst>
              <p:ext uri="{D42A27DB-BD31-4B8C-83A1-F6EECF244321}">
                <p14:modId xmlns:p14="http://schemas.microsoft.com/office/powerpoint/2010/main" val="2036542787"/>
              </p:ext>
            </p:extLst>
          </p:nvPr>
        </p:nvGraphicFramePr>
        <p:xfrm>
          <a:off x="3352800" y="6045450"/>
          <a:ext cx="2755900" cy="787400"/>
        </p:xfrm>
        <a:graphic>
          <a:graphicData uri="http://schemas.openxmlformats.org/presentationml/2006/ole">
            <mc:AlternateContent xmlns:mc="http://schemas.openxmlformats.org/markup-compatibility/2006">
              <mc:Choice xmlns:v="urn:schemas-microsoft-com:vml" Requires="v">
                <p:oleObj spid="_x0000_s21661" name="Equation" r:id="rId11" imgW="2755800" imgH="787320" progId="Equation.3">
                  <p:embed/>
                </p:oleObj>
              </mc:Choice>
              <mc:Fallback>
                <p:oleObj name="Equation" r:id="rId11" imgW="2755800" imgH="7873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2800" y="6045450"/>
                        <a:ext cx="27559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 name="Rectangle 2"/>
          <p:cNvSpPr/>
          <p:nvPr/>
        </p:nvSpPr>
        <p:spPr>
          <a:xfrm>
            <a:off x="223621" y="872121"/>
            <a:ext cx="8773496" cy="1428083"/>
          </a:xfrm>
          <a:prstGeom prst="rect">
            <a:avLst/>
          </a:prstGeom>
        </p:spPr>
        <p:txBody>
          <a:bodyPr wrap="square">
            <a:spAutoFit/>
          </a:bodyPr>
          <a:lstStyle/>
          <a:p>
            <a:pPr marL="0" lvl="1">
              <a:lnSpc>
                <a:spcPct val="90000"/>
              </a:lnSpc>
            </a:pPr>
            <a:r>
              <a:rPr lang="en-US" sz="2400" dirty="0" smtClean="0"/>
              <a:t>Mass</a:t>
            </a:r>
            <a:r>
              <a:rPr lang="en-US" sz="2400" dirty="0"/>
              <a:t>-at-age follows a von </a:t>
            </a:r>
            <a:r>
              <a:rPr lang="en-US" sz="2400" dirty="0" err="1" smtClean="0"/>
              <a:t>Bertalanffy</a:t>
            </a:r>
            <a:r>
              <a:rPr lang="en-US" sz="2400" dirty="0" smtClean="0"/>
              <a:t> </a:t>
            </a:r>
            <a:r>
              <a:rPr lang="en-US" sz="2400" dirty="0"/>
              <a:t>growth curve.</a:t>
            </a:r>
          </a:p>
          <a:p>
            <a:pPr marL="0" lvl="1">
              <a:lnSpc>
                <a:spcPct val="90000"/>
              </a:lnSpc>
            </a:pPr>
            <a:r>
              <a:rPr lang="en-US" sz="2400" dirty="0"/>
              <a:t>Recruitment and maturity occur at the same time.</a:t>
            </a:r>
          </a:p>
          <a:p>
            <a:pPr marL="0" lvl="1">
              <a:lnSpc>
                <a:spcPct val="90000"/>
              </a:lnSpc>
            </a:pPr>
            <a:r>
              <a:rPr lang="en-US" sz="2400" dirty="0"/>
              <a:t>Vulnerability is independent of age above the age-at-maturity.</a:t>
            </a:r>
          </a:p>
          <a:p>
            <a:pPr marL="0" lvl="1">
              <a:lnSpc>
                <a:spcPct val="90000"/>
              </a:lnSpc>
            </a:pPr>
            <a:r>
              <a:rPr lang="en-US" sz="2400" dirty="0"/>
              <a:t>Natural mortality is independent of age above the age-at-maturity.</a:t>
            </a:r>
          </a:p>
        </p:txBody>
      </p:sp>
    </p:spTree>
    <p:extLst>
      <p:ext uri="{BB962C8B-B14F-4D97-AF65-F5344CB8AC3E}">
        <p14:creationId xmlns:p14="http://schemas.microsoft.com/office/powerpoint/2010/main" val="1995477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a:t>
            </a:r>
            <a:r>
              <a:rPr lang="en-US" dirty="0" smtClean="0"/>
              <a:t>-structured </a:t>
            </a:r>
            <a:r>
              <a:rPr lang="en-US" dirty="0"/>
              <a:t>Models</a:t>
            </a:r>
          </a:p>
        </p:txBody>
      </p:sp>
      <p:sp>
        <p:nvSpPr>
          <p:cNvPr id="3" name="Content Placeholder 2"/>
          <p:cNvSpPr>
            <a:spLocks noGrp="1"/>
          </p:cNvSpPr>
          <p:nvPr>
            <p:ph idx="1"/>
          </p:nvPr>
        </p:nvSpPr>
        <p:spPr/>
        <p:txBody>
          <a:bodyPr>
            <a:normAutofit fontScale="85000" lnSpcReduction="20000"/>
          </a:bodyPr>
          <a:lstStyle/>
          <a:p>
            <a:r>
              <a:rPr lang="en-US" dirty="0"/>
              <a:t>Age-structured models are constructed by selecting specific hypotheses for each key population dynamic process:</a:t>
            </a:r>
          </a:p>
          <a:p>
            <a:pPr lvl="1"/>
            <a:r>
              <a:rPr lang="en-US" dirty="0"/>
              <a:t>Growth, fecundity, natural mortality, exploitation, recruitment</a:t>
            </a:r>
          </a:p>
          <a:p>
            <a:r>
              <a:rPr lang="en-US" dirty="0"/>
              <a:t>Processes can be time-invariant, stochastic, density-dependent or </a:t>
            </a:r>
            <a:r>
              <a:rPr lang="en-US" dirty="0" err="1"/>
              <a:t>depensatory</a:t>
            </a:r>
            <a:r>
              <a:rPr lang="en-US" dirty="0"/>
              <a:t>.</a:t>
            </a:r>
          </a:p>
          <a:p>
            <a:r>
              <a:rPr lang="en-US" dirty="0"/>
              <a:t>Typical outputs include:</a:t>
            </a:r>
          </a:p>
          <a:p>
            <a:pPr lvl="1"/>
            <a:r>
              <a:rPr lang="en-US" dirty="0"/>
              <a:t>Abundance of various age-classes</a:t>
            </a:r>
          </a:p>
          <a:p>
            <a:pPr lvl="1"/>
            <a:r>
              <a:rPr lang="en-US" dirty="0"/>
              <a:t>Trends in spawning/vulnerable biomass</a:t>
            </a:r>
          </a:p>
          <a:p>
            <a:pPr lvl="1"/>
            <a:r>
              <a:rPr lang="en-US" dirty="0"/>
              <a:t>Trends in fishing mortality</a:t>
            </a:r>
          </a:p>
          <a:p>
            <a:r>
              <a:rPr lang="en-US" dirty="0"/>
              <a:t>There are many flavors, </a:t>
            </a:r>
            <a:r>
              <a:rPr lang="en-US" dirty="0" smtClean="0"/>
              <a:t>estimation of model parameters is typically </a:t>
            </a:r>
            <a:r>
              <a:rPr lang="en-US" dirty="0"/>
              <a:t>differentiated by backward </a:t>
            </a:r>
            <a:r>
              <a:rPr lang="en-US" dirty="0" smtClean="0"/>
              <a:t/>
            </a:r>
            <a:br>
              <a:rPr lang="en-US" dirty="0" smtClean="0"/>
            </a:br>
            <a:r>
              <a:rPr lang="en-US" dirty="0" smtClean="0"/>
              <a:t>(</a:t>
            </a:r>
            <a:r>
              <a:rPr lang="en-US" dirty="0"/>
              <a:t>e.g. VPA) or forward (e.g. SCAA) estimation methods</a:t>
            </a:r>
            <a:r>
              <a:rPr lang="en-US" dirty="0" smtClean="0"/>
              <a:t>.</a:t>
            </a:r>
            <a:endParaRPr lang="en-US" dirty="0"/>
          </a:p>
        </p:txBody>
      </p:sp>
    </p:spTree>
    <p:extLst>
      <p:ext uri="{BB962C8B-B14F-4D97-AF65-F5344CB8AC3E}">
        <p14:creationId xmlns:p14="http://schemas.microsoft.com/office/powerpoint/2010/main" val="93655404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5"/>
          <p:cNvSpPr>
            <a:spLocks noGrp="1"/>
          </p:cNvSpPr>
          <p:nvPr>
            <p:ph sz="half" idx="1"/>
          </p:nvPr>
        </p:nvSpPr>
        <p:spPr>
          <a:xfrm>
            <a:off x="228600" y="457200"/>
            <a:ext cx="4038600" cy="5821363"/>
          </a:xfrm>
        </p:spPr>
        <p:txBody>
          <a:bodyPr/>
          <a:lstStyle/>
          <a:p>
            <a:pPr marL="0" indent="0" eaLnBrk="1" hangingPunct="1">
              <a:lnSpc>
                <a:spcPct val="90000"/>
              </a:lnSpc>
              <a:buNone/>
            </a:pPr>
            <a:r>
              <a:rPr lang="en-US" dirty="0">
                <a:solidFill>
                  <a:srgbClr val="000066"/>
                </a:solidFill>
                <a:latin typeface="Arial" charset="0"/>
              </a:rPr>
              <a:t>Aim is to use data on the catch-at-age to reconstruct year class size, to give a total population estimate.</a:t>
            </a:r>
          </a:p>
        </p:txBody>
      </p:sp>
      <p:sp>
        <p:nvSpPr>
          <p:cNvPr id="36867" name="Content Placeholder 8"/>
          <p:cNvSpPr>
            <a:spLocks noGrp="1"/>
          </p:cNvSpPr>
          <p:nvPr>
            <p:ph sz="half" idx="2"/>
          </p:nvPr>
        </p:nvSpPr>
        <p:spPr/>
        <p:txBody>
          <a:bodyPr/>
          <a:lstStyle/>
          <a:p>
            <a:pPr marL="0" indent="0">
              <a:buNone/>
            </a:pPr>
            <a:endParaRPr lang="en-US" dirty="0">
              <a:latin typeface="Arial" charset="0"/>
            </a:endParaRPr>
          </a:p>
        </p:txBody>
      </p:sp>
      <p:pic>
        <p:nvPicPr>
          <p:cNvPr id="36868" name="Picture 3"/>
          <p:cNvPicPr>
            <a:picLocks noChangeAspect="1" noChangeArrowheads="1"/>
          </p:cNvPicPr>
          <p:nvPr/>
        </p:nvPicPr>
        <p:blipFill>
          <a:blip r:embed="rId2">
            <a:extLst>
              <a:ext uri="{28A0092B-C50C-407E-A947-70E740481C1C}">
                <a14:useLocalDpi xmlns:a14="http://schemas.microsoft.com/office/drawing/2010/main" val="0"/>
              </a:ext>
            </a:extLst>
          </a:blip>
          <a:srcRect t="10983"/>
          <a:stretch>
            <a:fillRect/>
          </a:stretch>
        </p:blipFill>
        <p:spPr bwMode="auto">
          <a:xfrm>
            <a:off x="304800" y="3951288"/>
            <a:ext cx="8382000" cy="290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0"/>
            <a:ext cx="38100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 Box 5"/>
          <p:cNvSpPr txBox="1">
            <a:spLocks noChangeArrowheads="1"/>
          </p:cNvSpPr>
          <p:nvPr/>
        </p:nvSpPr>
        <p:spPr bwMode="auto">
          <a:xfrm>
            <a:off x="7543800" y="3657600"/>
            <a:ext cx="2438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200"/>
              <a:t>Adapted from Cadrin</a:t>
            </a:r>
          </a:p>
        </p:txBody>
      </p:sp>
      <p:sp>
        <p:nvSpPr>
          <p:cNvPr id="36871" name="Text Box 5"/>
          <p:cNvSpPr txBox="1">
            <a:spLocks noChangeArrowheads="1"/>
          </p:cNvSpPr>
          <p:nvPr/>
        </p:nvSpPr>
        <p:spPr bwMode="auto">
          <a:xfrm>
            <a:off x="7391400" y="6629400"/>
            <a:ext cx="2057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200"/>
              <a:t>Klaer et al. 2011. CSIRO.</a:t>
            </a:r>
          </a:p>
        </p:txBody>
      </p:sp>
      <p:sp>
        <p:nvSpPr>
          <p:cNvPr id="17" name="TextBox 16"/>
          <p:cNvSpPr txBox="1">
            <a:spLocks noChangeArrowheads="1"/>
          </p:cNvSpPr>
          <p:nvPr/>
        </p:nvSpPr>
        <p:spPr bwMode="auto">
          <a:xfrm>
            <a:off x="533400" y="28956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dirty="0"/>
              <a:t>Standard VPA works </a:t>
            </a:r>
            <a:r>
              <a:rPr lang="ja-JP" altLang="en-US" dirty="0"/>
              <a:t>‘</a:t>
            </a:r>
            <a:r>
              <a:rPr lang="en-US" dirty="0"/>
              <a:t>backwards</a:t>
            </a:r>
            <a:r>
              <a:rPr lang="ja-JP" altLang="en-US" dirty="0"/>
              <a:t>’</a:t>
            </a:r>
            <a:r>
              <a:rPr lang="en-US" dirty="0"/>
              <a:t> over the lifespan of a year-class.</a:t>
            </a:r>
          </a:p>
        </p:txBody>
      </p:sp>
      <p:sp>
        <p:nvSpPr>
          <p:cNvPr id="18" name="Down Arrow 17"/>
          <p:cNvSpPr/>
          <p:nvPr/>
        </p:nvSpPr>
        <p:spPr>
          <a:xfrm rot="6126471">
            <a:off x="2713038" y="4787900"/>
            <a:ext cx="381000" cy="2432050"/>
          </a:xfrm>
          <a:prstGeom prst="downArrow">
            <a:avLst>
              <a:gd name="adj1" fmla="val 33898"/>
              <a:gd name="adj2" fmla="val 11209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Down Arrow 18"/>
          <p:cNvSpPr/>
          <p:nvPr/>
        </p:nvSpPr>
        <p:spPr>
          <a:xfrm rot="16982935">
            <a:off x="2865438" y="4349750"/>
            <a:ext cx="381000" cy="2432050"/>
          </a:xfrm>
          <a:prstGeom prst="downArrow">
            <a:avLst>
              <a:gd name="adj1" fmla="val 33898"/>
              <a:gd name="adj2" fmla="val 11209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a:spLocks noChangeArrowheads="1"/>
          </p:cNvSpPr>
          <p:nvPr/>
        </p:nvSpPr>
        <p:spPr bwMode="auto">
          <a:xfrm>
            <a:off x="595313" y="3505200"/>
            <a:ext cx="3519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whereas SCAA works </a:t>
            </a:r>
            <a:r>
              <a:rPr lang="ja-JP" altLang="en-US"/>
              <a:t>‘</a:t>
            </a:r>
            <a:r>
              <a:rPr lang="en-US"/>
              <a:t>forwards</a:t>
            </a:r>
            <a:r>
              <a:rPr lang="ja-JP" altLang="en-US"/>
              <a:t>’</a:t>
            </a:r>
            <a:r>
              <a:rPr lang="en-US"/>
              <a:t>.</a:t>
            </a:r>
          </a:p>
        </p:txBody>
      </p:sp>
    </p:spTree>
    <p:extLst>
      <p:ext uri="{BB962C8B-B14F-4D97-AF65-F5344CB8AC3E}">
        <p14:creationId xmlns:p14="http://schemas.microsoft.com/office/powerpoint/2010/main" val="448729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basic age-structured model</a:t>
            </a:r>
            <a:endParaRPr lang="en-US" dirty="0"/>
          </a:p>
        </p:txBody>
      </p:sp>
      <p:sp>
        <p:nvSpPr>
          <p:cNvPr id="8" name="Content Placeholder 7"/>
          <p:cNvSpPr>
            <a:spLocks noGrp="1"/>
          </p:cNvSpPr>
          <p:nvPr>
            <p:ph idx="1"/>
          </p:nvPr>
        </p:nvSpPr>
        <p:spPr/>
        <p:txBody>
          <a:bodyPr/>
          <a:lstStyle/>
          <a:p>
            <a:endParaRPr lang="en-US" dirty="0"/>
          </a:p>
        </p:txBody>
      </p:sp>
      <p:graphicFrame>
        <p:nvGraphicFramePr>
          <p:cNvPr id="9" name="Object 4"/>
          <p:cNvGraphicFramePr>
            <a:graphicFrameLocks/>
          </p:cNvGraphicFramePr>
          <p:nvPr>
            <p:extLst>
              <p:ext uri="{D42A27DB-BD31-4B8C-83A1-F6EECF244321}">
                <p14:modId xmlns:p14="http://schemas.microsoft.com/office/powerpoint/2010/main" val="1264065994"/>
              </p:ext>
            </p:extLst>
          </p:nvPr>
        </p:nvGraphicFramePr>
        <p:xfrm>
          <a:off x="533400" y="2003425"/>
          <a:ext cx="8147050" cy="2994025"/>
        </p:xfrm>
        <a:graphic>
          <a:graphicData uri="http://schemas.openxmlformats.org/presentationml/2006/ole">
            <mc:AlternateContent xmlns:mc="http://schemas.openxmlformats.org/markup-compatibility/2006">
              <mc:Choice xmlns:v="urn:schemas-microsoft-com:vml" Requires="v">
                <p:oleObj spid="_x0000_s1059" name="Equation" r:id="rId3" imgW="3365500" imgH="1181100" progId="Equation.3">
                  <p:embed/>
                </p:oleObj>
              </mc:Choice>
              <mc:Fallback>
                <p:oleObj name="Equation" r:id="rId3" imgW="3365500" imgH="1181100" progId="Equation.3">
                  <p:embed/>
                  <p:pic>
                    <p:nvPicPr>
                      <p:cNvPr id="0" name=""/>
                      <p:cNvPicPr>
                        <a:picLocks noChangeArrowheads="1"/>
                      </p:cNvPicPr>
                      <p:nvPr/>
                    </p:nvPicPr>
                    <p:blipFill>
                      <a:blip r:embed="rId4"/>
                      <a:srcRect/>
                      <a:stretch>
                        <a:fillRect/>
                      </a:stretch>
                    </p:blipFill>
                    <p:spPr bwMode="auto">
                      <a:xfrm>
                        <a:off x="533400" y="2003425"/>
                        <a:ext cx="8147050" cy="2994025"/>
                      </a:xfrm>
                      <a:prstGeom prst="rect">
                        <a:avLst/>
                      </a:prstGeom>
                      <a:noFill/>
                      <a:ln>
                        <a:noFill/>
                      </a:ln>
                      <a:effectLst/>
                    </p:spPr>
                  </p:pic>
                </p:oleObj>
              </mc:Fallback>
            </mc:AlternateContent>
          </a:graphicData>
        </a:graphic>
      </p:graphicFrame>
      <p:sp>
        <p:nvSpPr>
          <p:cNvPr id="10" name="TextBox 9"/>
          <p:cNvSpPr txBox="1"/>
          <p:nvPr/>
        </p:nvSpPr>
        <p:spPr>
          <a:xfrm>
            <a:off x="-498521" y="2267206"/>
            <a:ext cx="184666" cy="369332"/>
          </a:xfrm>
          <a:prstGeom prst="rect">
            <a:avLst/>
          </a:prstGeom>
          <a:noFill/>
        </p:spPr>
        <p:txBody>
          <a:bodyPr wrap="none" rtlCol="0">
            <a:spAutoFit/>
          </a:bodyPr>
          <a:lstStyle/>
          <a:p>
            <a:endParaRPr lang="en-US" dirty="0"/>
          </a:p>
        </p:txBody>
      </p:sp>
      <p:sp>
        <p:nvSpPr>
          <p:cNvPr id="11" name="Text Box 5"/>
          <p:cNvSpPr txBox="1">
            <a:spLocks noChangeArrowheads="1"/>
          </p:cNvSpPr>
          <p:nvPr/>
        </p:nvSpPr>
        <p:spPr bwMode="auto">
          <a:xfrm>
            <a:off x="4311650" y="4851948"/>
            <a:ext cx="2205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Plus-group age</a:t>
            </a:r>
          </a:p>
        </p:txBody>
      </p:sp>
      <p:sp>
        <p:nvSpPr>
          <p:cNvPr id="12" name="Line 6"/>
          <p:cNvSpPr>
            <a:spLocks noChangeShapeType="1"/>
          </p:cNvSpPr>
          <p:nvPr/>
        </p:nvSpPr>
        <p:spPr bwMode="auto">
          <a:xfrm flipH="1" flipV="1">
            <a:off x="5181600" y="4209010"/>
            <a:ext cx="76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3" name="Line 6"/>
          <p:cNvSpPr>
            <a:spLocks noChangeShapeType="1"/>
          </p:cNvSpPr>
          <p:nvPr/>
        </p:nvSpPr>
        <p:spPr bwMode="auto">
          <a:xfrm flipH="1">
            <a:off x="2397646" y="1768657"/>
            <a:ext cx="759653" cy="3490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4" name="Text Box 5"/>
          <p:cNvSpPr txBox="1">
            <a:spLocks noChangeArrowheads="1"/>
          </p:cNvSpPr>
          <p:nvPr/>
        </p:nvSpPr>
        <p:spPr bwMode="auto">
          <a:xfrm>
            <a:off x="3361531" y="1547956"/>
            <a:ext cx="2534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smtClean="0"/>
              <a:t>Spawner</a:t>
            </a:r>
            <a:r>
              <a:rPr lang="en-US" dirty="0" smtClean="0"/>
              <a:t>-recruit function</a:t>
            </a:r>
            <a:endParaRPr lang="en-US" dirty="0"/>
          </a:p>
        </p:txBody>
      </p:sp>
    </p:spTree>
    <p:extLst>
      <p:ext uri="{BB962C8B-B14F-4D97-AF65-F5344CB8AC3E}">
        <p14:creationId xmlns:p14="http://schemas.microsoft.com/office/powerpoint/2010/main" val="2624591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Age-structured models</a:t>
            </a:r>
          </a:p>
        </p:txBody>
      </p:sp>
      <p:sp>
        <p:nvSpPr>
          <p:cNvPr id="3" name="Content Placeholder 2"/>
          <p:cNvSpPr>
            <a:spLocks noGrp="1"/>
          </p:cNvSpPr>
          <p:nvPr>
            <p:ph idx="1"/>
          </p:nvPr>
        </p:nvSpPr>
        <p:spPr/>
        <p:txBody>
          <a:bodyPr>
            <a:normAutofit fontScale="92500" lnSpcReduction="20000"/>
          </a:bodyPr>
          <a:lstStyle/>
          <a:p>
            <a:r>
              <a:rPr lang="en-US" b="1" dirty="0"/>
              <a:t>Advantages</a:t>
            </a:r>
            <a:r>
              <a:rPr lang="en-US" dirty="0"/>
              <a:t>:</a:t>
            </a:r>
          </a:p>
          <a:p>
            <a:pPr lvl="1"/>
            <a:r>
              <a:rPr lang="en-US" dirty="0"/>
              <a:t>Populations have age-structure!</a:t>
            </a:r>
          </a:p>
          <a:p>
            <a:pPr lvl="1"/>
            <a:r>
              <a:rPr lang="en-US" dirty="0"/>
              <a:t>More realistic - many processes (birth rate, death rate, growth) are age-specific. </a:t>
            </a:r>
          </a:p>
          <a:p>
            <a:pPr lvl="1"/>
            <a:r>
              <a:rPr lang="en-US" dirty="0"/>
              <a:t>Easily to build in actual processes and highly flexible.</a:t>
            </a:r>
          </a:p>
          <a:p>
            <a:endParaRPr lang="en-US" dirty="0"/>
          </a:p>
          <a:p>
            <a:r>
              <a:rPr lang="en-US" b="1" dirty="0"/>
              <a:t>Disadvantages</a:t>
            </a:r>
            <a:r>
              <a:rPr lang="en-US" dirty="0"/>
              <a:t>:</a:t>
            </a:r>
          </a:p>
          <a:p>
            <a:pPr lvl="1"/>
            <a:r>
              <a:rPr lang="en-US" dirty="0"/>
              <a:t>Increased complexity.</a:t>
            </a:r>
          </a:p>
          <a:p>
            <a:pPr lvl="1"/>
            <a:r>
              <a:rPr lang="en-US" dirty="0"/>
              <a:t>Data required are not always available.</a:t>
            </a:r>
          </a:p>
          <a:p>
            <a:pPr lvl="1"/>
            <a:r>
              <a:rPr lang="en-US" dirty="0"/>
              <a:t>Age-lumped models often perform as well as age-structured models.</a:t>
            </a:r>
          </a:p>
          <a:p>
            <a:pPr lvl="1"/>
            <a:r>
              <a:rPr lang="en-US" dirty="0"/>
              <a:t>Still not that realistic (no predation, competition, size and spatial structure).</a:t>
            </a:r>
          </a:p>
          <a:p>
            <a:endParaRPr lang="en-US" dirty="0"/>
          </a:p>
        </p:txBody>
      </p:sp>
    </p:spTree>
    <p:extLst>
      <p:ext uri="{BB962C8B-B14F-4D97-AF65-F5344CB8AC3E}">
        <p14:creationId xmlns:p14="http://schemas.microsoft.com/office/powerpoint/2010/main" val="2914500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Stage-structured models</a:t>
            </a:r>
            <a:endParaRPr lang="en-US" dirty="0"/>
          </a:p>
        </p:txBody>
      </p:sp>
      <p:sp>
        <p:nvSpPr>
          <p:cNvPr id="3" name="Content Placeholder 2"/>
          <p:cNvSpPr>
            <a:spLocks noGrp="1"/>
          </p:cNvSpPr>
          <p:nvPr>
            <p:ph idx="1"/>
          </p:nvPr>
        </p:nvSpPr>
        <p:spPr/>
        <p:txBody>
          <a:bodyPr>
            <a:normAutofit/>
          </a:bodyPr>
          <a:lstStyle/>
          <a:p>
            <a:r>
              <a:rPr lang="en-US" dirty="0"/>
              <a:t>Why not always use age-structured </a:t>
            </a:r>
            <a:r>
              <a:rPr lang="en-US" dirty="0" smtClean="0"/>
              <a:t>models?</a:t>
            </a:r>
            <a:endParaRPr lang="en-US" dirty="0"/>
          </a:p>
          <a:p>
            <a:pPr lvl="1"/>
            <a:r>
              <a:rPr lang="en-US" dirty="0"/>
              <a:t>Ageing is difficult (or impossible) for several types of organisms.</a:t>
            </a:r>
          </a:p>
          <a:p>
            <a:pPr lvl="1"/>
            <a:r>
              <a:rPr lang="en-US" dirty="0"/>
              <a:t>Division of the population into “stages” may be more natural than into “ages” (the most common type of “stage” is size-class).</a:t>
            </a:r>
          </a:p>
          <a:p>
            <a:pPr lvl="1"/>
            <a:r>
              <a:rPr lang="en-US" dirty="0"/>
              <a:t>Animals in a stage share “demographically similar” characteristics.</a:t>
            </a:r>
          </a:p>
          <a:p>
            <a:pPr lvl="1"/>
            <a:r>
              <a:rPr lang="en-US" dirty="0"/>
              <a:t>The data available to fit the model may be “stage- based” (e.g. the fraction of new-</a:t>
            </a:r>
            <a:r>
              <a:rPr lang="en-US" dirty="0" err="1"/>
              <a:t>borns</a:t>
            </a:r>
            <a:r>
              <a:rPr lang="en-US" dirty="0"/>
              <a:t>, juveniles, mature animals).</a:t>
            </a:r>
          </a:p>
          <a:p>
            <a:endParaRPr lang="en-US" dirty="0"/>
          </a:p>
        </p:txBody>
      </p:sp>
    </p:spTree>
    <p:extLst>
      <p:ext uri="{BB962C8B-B14F-4D97-AF65-F5344CB8AC3E}">
        <p14:creationId xmlns:p14="http://schemas.microsoft.com/office/powerpoint/2010/main" val="1303603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Modeling Stage-</a:t>
            </a:r>
            <a:r>
              <a:rPr lang="en-US" dirty="0" smtClean="0"/>
              <a:t>Structure</a:t>
            </a:r>
            <a:r>
              <a:rPr lang="en-US" dirty="0"/>
              <a:t/>
            </a:r>
            <a:br>
              <a:rPr lang="en-US" dirty="0"/>
            </a:br>
            <a:r>
              <a:rPr lang="en-US" dirty="0" smtClean="0"/>
              <a:t>(</a:t>
            </a:r>
            <a:r>
              <a:rPr lang="en-US" dirty="0"/>
              <a:t>differences from age-based models)</a:t>
            </a:r>
          </a:p>
        </p:txBody>
      </p:sp>
      <p:sp>
        <p:nvSpPr>
          <p:cNvPr id="3" name="Content Placeholder 2"/>
          <p:cNvSpPr>
            <a:spLocks noGrp="1"/>
          </p:cNvSpPr>
          <p:nvPr>
            <p:ph idx="1"/>
          </p:nvPr>
        </p:nvSpPr>
        <p:spPr>
          <a:xfrm>
            <a:off x="457200" y="1270110"/>
            <a:ext cx="8229600" cy="5370177"/>
          </a:xfrm>
        </p:spPr>
        <p:txBody>
          <a:bodyPr>
            <a:normAutofit/>
          </a:bodyPr>
          <a:lstStyle/>
          <a:p>
            <a:r>
              <a:rPr lang="en-US" dirty="0"/>
              <a:t>The age-based model can be written:</a:t>
            </a:r>
          </a:p>
          <a:p>
            <a:endParaRPr lang="en-US" dirty="0"/>
          </a:p>
          <a:p>
            <a:endParaRPr lang="en-US" dirty="0"/>
          </a:p>
          <a:p>
            <a:r>
              <a:rPr lang="en-US" dirty="0"/>
              <a:t>We now generalize this by:</a:t>
            </a:r>
          </a:p>
          <a:p>
            <a:pPr lvl="1"/>
            <a:r>
              <a:rPr lang="en-US" dirty="0"/>
              <a:t>defining each row in N as the abundance of a stage (rather than an age-class);</a:t>
            </a:r>
          </a:p>
          <a:p>
            <a:pPr lvl="1"/>
            <a:r>
              <a:rPr lang="en-US" dirty="0"/>
              <a:t>allowing recruitment to occur to any stage (though usually recruitment only occurs to the first stage); and</a:t>
            </a:r>
          </a:p>
          <a:p>
            <a:pPr lvl="1"/>
            <a:r>
              <a:rPr lang="en-US" dirty="0"/>
              <a:t>allowing animals to move between any stages.</a:t>
            </a:r>
          </a:p>
          <a:p>
            <a:endParaRPr 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293272591"/>
              </p:ext>
            </p:extLst>
          </p:nvPr>
        </p:nvGraphicFramePr>
        <p:xfrm>
          <a:off x="2828636" y="2193597"/>
          <a:ext cx="3186791" cy="631507"/>
        </p:xfrm>
        <a:graphic>
          <a:graphicData uri="http://schemas.openxmlformats.org/presentationml/2006/ole">
            <mc:AlternateContent xmlns:mc="http://schemas.openxmlformats.org/markup-compatibility/2006">
              <mc:Choice xmlns:v="urn:schemas-microsoft-com:vml" Requires="v">
                <p:oleObj spid="_x0000_s25631" name="Equation" r:id="rId3" imgW="1155600" imgH="228600" progId="Equation.3">
                  <p:embed/>
                </p:oleObj>
              </mc:Choice>
              <mc:Fallback>
                <p:oleObj name="Equation" r:id="rId3" imgW="11556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8636" y="2193597"/>
                        <a:ext cx="3186791" cy="63150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19783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Size-Structured Models</a:t>
            </a:r>
          </a:p>
        </p:txBody>
      </p:sp>
      <p:sp>
        <p:nvSpPr>
          <p:cNvPr id="3" name="Content Placeholder 2"/>
          <p:cNvSpPr>
            <a:spLocks noGrp="1"/>
          </p:cNvSpPr>
          <p:nvPr>
            <p:ph idx="1"/>
          </p:nvPr>
        </p:nvSpPr>
        <p:spPr/>
        <p:txBody>
          <a:bodyPr/>
          <a:lstStyle/>
          <a:p>
            <a:r>
              <a:rPr lang="en-US" sz="2800" dirty="0" smtClean="0"/>
              <a:t>Common for lobsters, crabs, abalone, etc.</a:t>
            </a:r>
          </a:p>
          <a:p>
            <a:r>
              <a:rPr lang="en-US" sz="2800" dirty="0" smtClean="0"/>
              <a:t>For </a:t>
            </a:r>
            <a:r>
              <a:rPr lang="en-US" sz="2800" dirty="0"/>
              <a:t>these models, each “stage” is a size-class (usually all of equal width).</a:t>
            </a:r>
          </a:p>
          <a:p>
            <a:r>
              <a:rPr lang="en-US" sz="2800" dirty="0"/>
              <a:t>The general equation for these models is:</a:t>
            </a:r>
          </a:p>
          <a:p>
            <a:endParaRPr 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3357160327"/>
              </p:ext>
            </p:extLst>
          </p:nvPr>
        </p:nvGraphicFramePr>
        <p:xfrm>
          <a:off x="223620" y="3430160"/>
          <a:ext cx="8651875" cy="2466975"/>
        </p:xfrm>
        <a:graphic>
          <a:graphicData uri="http://schemas.openxmlformats.org/presentationml/2006/ole">
            <mc:AlternateContent xmlns:mc="http://schemas.openxmlformats.org/markup-compatibility/2006">
              <mc:Choice xmlns:v="urn:schemas-microsoft-com:vml" Requires="v">
                <p:oleObj spid="_x0000_s26655" name="Equation" r:id="rId3" imgW="4813200" imgH="1371600" progId="Equation.3">
                  <p:embed/>
                </p:oleObj>
              </mc:Choice>
              <mc:Fallback>
                <p:oleObj name="Equation" r:id="rId3" imgW="4813200" imgH="1371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20" y="3430160"/>
                        <a:ext cx="8651875" cy="246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56051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procedure</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Five Homework Assignments (12% each)</a:t>
            </a:r>
          </a:p>
          <a:p>
            <a:pPr marL="0" indent="0">
              <a:buNone/>
            </a:pPr>
            <a:endParaRPr lang="en-US" dirty="0" smtClean="0"/>
          </a:p>
          <a:p>
            <a:pPr marL="0" indent="0">
              <a:buNone/>
            </a:pPr>
            <a:r>
              <a:rPr lang="en-US" dirty="0" smtClean="0"/>
              <a:t>Final Project (40%)</a:t>
            </a:r>
          </a:p>
          <a:p>
            <a:pPr marL="0" indent="0">
              <a:buNone/>
            </a:pPr>
            <a:r>
              <a:rPr lang="en-US" sz="2400" dirty="0" smtClean="0"/>
              <a:t>Apply one/some of the modeling methods covered during the course to a research-related task.</a:t>
            </a:r>
          </a:p>
          <a:p>
            <a:pPr marL="0" indent="0">
              <a:buNone/>
            </a:pPr>
            <a:r>
              <a:rPr lang="en-US" dirty="0" smtClean="0"/>
              <a:t>	2-page outline due Feb 19</a:t>
            </a:r>
            <a:r>
              <a:rPr lang="en-US" baseline="30000" dirty="0" smtClean="0"/>
              <a:t>th</a:t>
            </a:r>
            <a:r>
              <a:rPr lang="en-US" dirty="0" smtClean="0"/>
              <a:t> (5%)</a:t>
            </a:r>
          </a:p>
          <a:p>
            <a:pPr marL="0" indent="0">
              <a:buNone/>
            </a:pPr>
            <a:r>
              <a:rPr lang="en-US" dirty="0" smtClean="0"/>
              <a:t>	Brief meeting with GF to discuss outline</a:t>
            </a:r>
          </a:p>
          <a:p>
            <a:pPr marL="0" indent="0">
              <a:buNone/>
            </a:pPr>
            <a:r>
              <a:rPr lang="en-US" dirty="0" smtClean="0"/>
              <a:t>	Final paper in form of draft manuscript (25%)</a:t>
            </a:r>
          </a:p>
          <a:p>
            <a:pPr marL="0" indent="0">
              <a:buNone/>
            </a:pPr>
            <a:r>
              <a:rPr lang="en-US" dirty="0" smtClean="0"/>
              <a:t>	Verbal presentation (final exam) (10%)</a:t>
            </a:r>
          </a:p>
          <a:p>
            <a:pPr marL="0" indent="0">
              <a:buNone/>
            </a:pPr>
            <a:endParaRPr lang="en-US" dirty="0" smtClean="0"/>
          </a:p>
          <a:p>
            <a:pPr marL="0" indent="0">
              <a:buNone/>
            </a:pPr>
            <a:r>
              <a:rPr lang="en-US" dirty="0" smtClean="0"/>
              <a:t>University </a:t>
            </a:r>
            <a:r>
              <a:rPr lang="en-US" dirty="0"/>
              <a:t>Academic Integrity policy applies: http://</a:t>
            </a:r>
            <a:r>
              <a:rPr lang="en-US" dirty="0" err="1"/>
              <a:t>www.umassd.edu</a:t>
            </a:r>
            <a:r>
              <a:rPr lang="en-US" dirty="0"/>
              <a:t>/</a:t>
            </a:r>
            <a:r>
              <a:rPr lang="en-US" dirty="0" err="1"/>
              <a:t>studentaffairs</a:t>
            </a:r>
            <a:r>
              <a:rPr lang="en-US" dirty="0"/>
              <a:t>/</a:t>
            </a:r>
            <a:r>
              <a:rPr lang="en-US" dirty="0" err="1"/>
              <a:t>studenthandbook</a:t>
            </a:r>
            <a:r>
              <a:rPr lang="en-US" dirty="0"/>
              <a:t>/</a:t>
            </a:r>
            <a:r>
              <a:rPr lang="en-US" dirty="0" err="1"/>
              <a:t>academicregulationsandprocedures</a:t>
            </a:r>
            <a:r>
              <a:rPr lang="en-US" dirty="0"/>
              <a:t>/</a:t>
            </a:r>
          </a:p>
          <a:p>
            <a:endParaRPr lang="en-US" dirty="0"/>
          </a:p>
        </p:txBody>
      </p:sp>
    </p:spTree>
    <p:extLst>
      <p:ext uri="{BB962C8B-B14F-4D97-AF65-F5344CB8AC3E}">
        <p14:creationId xmlns:p14="http://schemas.microsoft.com/office/powerpoint/2010/main" val="273502345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0754" name="Object 2"/>
          <p:cNvGraphicFramePr>
            <a:graphicFrameLocks noChangeAspect="1"/>
          </p:cNvGraphicFramePr>
          <p:nvPr/>
        </p:nvGraphicFramePr>
        <p:xfrm>
          <a:off x="2590800" y="1143000"/>
          <a:ext cx="2668588" cy="458788"/>
        </p:xfrm>
        <a:graphic>
          <a:graphicData uri="http://schemas.openxmlformats.org/presentationml/2006/ole">
            <mc:AlternateContent xmlns:mc="http://schemas.openxmlformats.org/markup-compatibility/2006">
              <mc:Choice xmlns:v="urn:schemas-microsoft-com:vml" Requires="v">
                <p:oleObj spid="_x0000_s23667" name="Equation" r:id="rId3" imgW="1333440" imgH="228600" progId="Equation.DSMT4">
                  <p:embed/>
                </p:oleObj>
              </mc:Choice>
              <mc:Fallback>
                <p:oleObj name="Equation" r:id="rId3" imgW="13334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43000"/>
                        <a:ext cx="2668588"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30755" name="Object 3"/>
          <p:cNvGraphicFramePr>
            <a:graphicFrameLocks noChangeAspect="1"/>
          </p:cNvGraphicFramePr>
          <p:nvPr/>
        </p:nvGraphicFramePr>
        <p:xfrm>
          <a:off x="838200" y="2438400"/>
          <a:ext cx="2293938" cy="1330325"/>
        </p:xfrm>
        <a:graphic>
          <a:graphicData uri="http://schemas.openxmlformats.org/presentationml/2006/ole">
            <mc:AlternateContent xmlns:mc="http://schemas.openxmlformats.org/markup-compatibility/2006">
              <mc:Choice xmlns:v="urn:schemas-microsoft-com:vml" Requires="v">
                <p:oleObj spid="_x0000_s23668" name="Equation" r:id="rId5" imgW="1269720" imgH="736560" progId="Equation.DSMT4">
                  <p:embed/>
                </p:oleObj>
              </mc:Choice>
              <mc:Fallback>
                <p:oleObj name="Equation" r:id="rId5" imgW="1269720" imgH="7365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438400"/>
                        <a:ext cx="2293938"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30756" name="Object 4"/>
          <p:cNvGraphicFramePr>
            <a:graphicFrameLocks noChangeAspect="1"/>
          </p:cNvGraphicFramePr>
          <p:nvPr/>
        </p:nvGraphicFramePr>
        <p:xfrm>
          <a:off x="4724400" y="2362200"/>
          <a:ext cx="3117850" cy="1274763"/>
        </p:xfrm>
        <a:graphic>
          <a:graphicData uri="http://schemas.openxmlformats.org/presentationml/2006/ole">
            <mc:AlternateContent xmlns:mc="http://schemas.openxmlformats.org/markup-compatibility/2006">
              <mc:Choice xmlns:v="urn:schemas-microsoft-com:vml" Requires="v">
                <p:oleObj spid="_x0000_s23669" name="Equation" r:id="rId7" imgW="1739880" imgH="711000" progId="Equation.DSMT4">
                  <p:embed/>
                </p:oleObj>
              </mc:Choice>
              <mc:Fallback>
                <p:oleObj name="Equation" r:id="rId7" imgW="1739880" imgH="711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2362200"/>
                        <a:ext cx="3117850" cy="1274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30757" name="Object 5"/>
          <p:cNvGraphicFramePr>
            <a:graphicFrameLocks noChangeAspect="1"/>
          </p:cNvGraphicFramePr>
          <p:nvPr/>
        </p:nvGraphicFramePr>
        <p:xfrm>
          <a:off x="457200" y="4419600"/>
          <a:ext cx="3035300" cy="1689100"/>
        </p:xfrm>
        <a:graphic>
          <a:graphicData uri="http://schemas.openxmlformats.org/presentationml/2006/ole">
            <mc:AlternateContent xmlns:mc="http://schemas.openxmlformats.org/markup-compatibility/2006">
              <mc:Choice xmlns:v="urn:schemas-microsoft-com:vml" Requires="v">
                <p:oleObj spid="_x0000_s23670" name="Equation" r:id="rId9" imgW="1688760" imgH="939600" progId="Equation.3">
                  <p:embed/>
                </p:oleObj>
              </mc:Choice>
              <mc:Fallback>
                <p:oleObj name="Equation" r:id="rId9" imgW="1688760" imgH="939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419600"/>
                        <a:ext cx="3035300" cy="168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30758" name="Text Box 6"/>
          <p:cNvSpPr txBox="1">
            <a:spLocks noChangeArrowheads="1"/>
          </p:cNvSpPr>
          <p:nvPr/>
        </p:nvSpPr>
        <p:spPr bwMode="auto">
          <a:xfrm>
            <a:off x="914400" y="19050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solidFill>
                  <a:schemeClr val="hlink"/>
                </a:solidFill>
              </a:rPr>
              <a:t>Natural survival</a:t>
            </a:r>
          </a:p>
        </p:txBody>
      </p:sp>
      <p:sp>
        <p:nvSpPr>
          <p:cNvPr id="330759" name="Text Box 7"/>
          <p:cNvSpPr txBox="1">
            <a:spLocks noChangeArrowheads="1"/>
          </p:cNvSpPr>
          <p:nvPr/>
        </p:nvSpPr>
        <p:spPr bwMode="auto">
          <a:xfrm>
            <a:off x="5181600" y="190500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solidFill>
                  <a:schemeClr val="hlink"/>
                </a:solidFill>
              </a:rPr>
              <a:t>Harvest survival</a:t>
            </a:r>
          </a:p>
        </p:txBody>
      </p:sp>
      <p:sp>
        <p:nvSpPr>
          <p:cNvPr id="330760" name="Text Box 8"/>
          <p:cNvSpPr txBox="1">
            <a:spLocks noChangeArrowheads="1"/>
          </p:cNvSpPr>
          <p:nvPr/>
        </p:nvSpPr>
        <p:spPr bwMode="auto">
          <a:xfrm>
            <a:off x="1066800" y="38862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solidFill>
                  <a:schemeClr val="hlink"/>
                </a:solidFill>
              </a:rPr>
              <a:t>Growth</a:t>
            </a:r>
          </a:p>
        </p:txBody>
      </p:sp>
      <p:sp>
        <p:nvSpPr>
          <p:cNvPr id="330761" name="Text Box 9"/>
          <p:cNvSpPr txBox="1">
            <a:spLocks noChangeArrowheads="1"/>
          </p:cNvSpPr>
          <p:nvPr/>
        </p:nvSpPr>
        <p:spPr bwMode="auto">
          <a:xfrm>
            <a:off x="5334000" y="1143000"/>
            <a:ext cx="1490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expanded</a:t>
            </a:r>
          </a:p>
        </p:txBody>
      </p:sp>
      <p:sp>
        <p:nvSpPr>
          <p:cNvPr id="330762" name="Text Box 10"/>
          <p:cNvSpPr txBox="1">
            <a:spLocks noChangeArrowheads="1"/>
          </p:cNvSpPr>
          <p:nvPr/>
        </p:nvSpPr>
        <p:spPr bwMode="auto">
          <a:xfrm>
            <a:off x="4572000" y="4419600"/>
            <a:ext cx="399097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solidFill>
                  <a:schemeClr val="hlink"/>
                </a:solidFill>
              </a:rPr>
              <a:t>The matrix </a:t>
            </a:r>
            <a:r>
              <a:rPr lang="en-US" i="1">
                <a:solidFill>
                  <a:schemeClr val="hlink"/>
                </a:solidFill>
              </a:rPr>
              <a:t>X </a:t>
            </a:r>
            <a:r>
              <a:rPr lang="en-US">
                <a:solidFill>
                  <a:schemeClr val="hlink"/>
                </a:solidFill>
              </a:rPr>
              <a:t>is often constrained to prevent “negative growth” (e.g. lobsters, abalone)</a:t>
            </a:r>
          </a:p>
        </p:txBody>
      </p:sp>
    </p:spTree>
    <p:extLst>
      <p:ext uri="{BB962C8B-B14F-4D97-AF65-F5344CB8AC3E}">
        <p14:creationId xmlns:p14="http://schemas.microsoft.com/office/powerpoint/2010/main" val="1152788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Size-structured models</a:t>
            </a:r>
            <a:endParaRPr lang="en-US" dirty="0"/>
          </a:p>
        </p:txBody>
      </p:sp>
      <p:sp>
        <p:nvSpPr>
          <p:cNvPr id="3" name="Content Placeholder 2"/>
          <p:cNvSpPr>
            <a:spLocks noGrp="1"/>
          </p:cNvSpPr>
          <p:nvPr>
            <p:ph idx="1"/>
          </p:nvPr>
        </p:nvSpPr>
        <p:spPr/>
        <p:txBody>
          <a:bodyPr>
            <a:normAutofit fontScale="85000" lnSpcReduction="10000"/>
          </a:bodyPr>
          <a:lstStyle/>
          <a:p>
            <a:r>
              <a:rPr lang="en-US" b="1" dirty="0"/>
              <a:t>Advantages:</a:t>
            </a:r>
          </a:p>
          <a:p>
            <a:pPr lvl="1"/>
            <a:r>
              <a:rPr lang="en-US" dirty="0"/>
              <a:t>Requires no ability to age animals (crabs, abalone, rock lobsters).</a:t>
            </a:r>
          </a:p>
          <a:p>
            <a:pPr lvl="1"/>
            <a:r>
              <a:rPr lang="en-US" dirty="0"/>
              <a:t>Uses the data actually available (size-compositions).</a:t>
            </a:r>
          </a:p>
          <a:p>
            <a:pPr lvl="1"/>
            <a:r>
              <a:rPr lang="en-US" dirty="0"/>
              <a:t>Vulnerability / maturity are often functions of size and not age</a:t>
            </a:r>
            <a:r>
              <a:rPr lang="en-US" dirty="0" smtClean="0"/>
              <a:t>.</a:t>
            </a:r>
          </a:p>
          <a:p>
            <a:r>
              <a:rPr lang="en-US" b="1" dirty="0"/>
              <a:t>Disadvantages:</a:t>
            </a:r>
          </a:p>
          <a:p>
            <a:pPr lvl="1"/>
            <a:r>
              <a:rPr lang="en-US" dirty="0"/>
              <a:t>Potentially very many parameters that are difficult to estimate (e.g. the entries in the size-transition matrix).</a:t>
            </a:r>
          </a:p>
          <a:p>
            <a:pPr lvl="1"/>
            <a:r>
              <a:rPr lang="en-US" dirty="0" smtClean="0"/>
              <a:t>Still </a:t>
            </a:r>
            <a:r>
              <a:rPr lang="en-US" dirty="0"/>
              <a:t>needs an estimate of M (in years</a:t>
            </a:r>
            <a:r>
              <a:rPr lang="en-US" baseline="30000" dirty="0"/>
              <a:t>-1</a:t>
            </a:r>
            <a:r>
              <a:rPr lang="en-US" dirty="0"/>
              <a:t>).</a:t>
            </a:r>
          </a:p>
          <a:p>
            <a:pPr lvl="1"/>
            <a:r>
              <a:rPr lang="en-US" dirty="0"/>
              <a:t>Computationally much more intensive </a:t>
            </a:r>
            <a:r>
              <a:rPr lang="en-US" dirty="0" smtClean="0"/>
              <a:t>than </a:t>
            </a:r>
            <a:r>
              <a:rPr lang="en-US" dirty="0"/>
              <a:t>age-structured models.</a:t>
            </a:r>
          </a:p>
          <a:p>
            <a:pPr lvl="1"/>
            <a:r>
              <a:rPr lang="en-US" dirty="0"/>
              <a:t>Many of the animals to which these models are applied exhibit small-scale spatial differences in growth.</a:t>
            </a:r>
          </a:p>
          <a:p>
            <a:endParaRPr lang="en-US" dirty="0"/>
          </a:p>
          <a:p>
            <a:endParaRPr lang="en-US" dirty="0"/>
          </a:p>
          <a:p>
            <a:endParaRPr lang="en-US" dirty="0"/>
          </a:p>
        </p:txBody>
      </p:sp>
    </p:spTree>
    <p:extLst>
      <p:ext uri="{BB962C8B-B14F-4D97-AF65-F5344CB8AC3E}">
        <p14:creationId xmlns:p14="http://schemas.microsoft.com/office/powerpoint/2010/main" val="1444879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Single </a:t>
            </a:r>
            <a:r>
              <a:rPr lang="en-US" dirty="0" smtClean="0"/>
              <a:t>species approaches don’t usually (explicitly</a:t>
            </a:r>
            <a:r>
              <a:rPr lang="en-US" dirty="0"/>
              <a:t>) </a:t>
            </a:r>
            <a:r>
              <a:rPr lang="en-US" dirty="0" smtClean="0"/>
              <a:t>consider</a:t>
            </a:r>
            <a:r>
              <a:rPr lang="en-US" dirty="0"/>
              <a:t>:</a:t>
            </a:r>
          </a:p>
        </p:txBody>
      </p:sp>
      <p:sp>
        <p:nvSpPr>
          <p:cNvPr id="3" name="Content Placeholder 2"/>
          <p:cNvSpPr>
            <a:spLocks noGrp="1"/>
          </p:cNvSpPr>
          <p:nvPr>
            <p:ph idx="1"/>
          </p:nvPr>
        </p:nvSpPr>
        <p:spPr>
          <a:xfrm>
            <a:off x="457200" y="1334080"/>
            <a:ext cx="8229600" cy="4951486"/>
          </a:xfrm>
        </p:spPr>
        <p:txBody>
          <a:bodyPr/>
          <a:lstStyle/>
          <a:p>
            <a:r>
              <a:rPr lang="en-US" dirty="0"/>
              <a:t>Species interactions</a:t>
            </a:r>
          </a:p>
          <a:p>
            <a:r>
              <a:rPr lang="en-US" dirty="0"/>
              <a:t>Changes in ecosystem structure &amp; function</a:t>
            </a:r>
          </a:p>
          <a:p>
            <a:r>
              <a:rPr lang="en-US" dirty="0"/>
              <a:t>Biodiversity</a:t>
            </a:r>
          </a:p>
          <a:p>
            <a:r>
              <a:rPr lang="en-US" dirty="0"/>
              <a:t>Non-fishing ecosystem services &amp; values</a:t>
            </a:r>
          </a:p>
          <a:p>
            <a:r>
              <a:rPr lang="en-US" dirty="0"/>
              <a:t>Needs of protected or rare species</a:t>
            </a:r>
          </a:p>
          <a:p>
            <a:r>
              <a:rPr lang="en-US" dirty="0"/>
              <a:t>Ecosystem effects of discarding unwanted </a:t>
            </a:r>
            <a:r>
              <a:rPr lang="en-US" dirty="0" err="1"/>
              <a:t>bycatch</a:t>
            </a:r>
            <a:endParaRPr lang="en-US" dirty="0"/>
          </a:p>
          <a:p>
            <a:r>
              <a:rPr lang="en-US" dirty="0"/>
              <a:t>Fishing gear impacts on </a:t>
            </a:r>
            <a:r>
              <a:rPr lang="en-US" dirty="0" smtClean="0"/>
              <a:t>habitat</a:t>
            </a:r>
            <a:endParaRPr lang="en-US" dirty="0"/>
          </a:p>
        </p:txBody>
      </p:sp>
    </p:spTree>
    <p:extLst>
      <p:ext uri="{BB962C8B-B14F-4D97-AF65-F5344CB8AC3E}">
        <p14:creationId xmlns:p14="http://schemas.microsoft.com/office/powerpoint/2010/main" val="8663200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Ecosystem </a:t>
            </a:r>
            <a:r>
              <a:rPr lang="en-US" dirty="0" smtClean="0"/>
              <a:t>approaches/models don’t </a:t>
            </a:r>
            <a:r>
              <a:rPr lang="en-US" dirty="0"/>
              <a:t/>
            </a:r>
            <a:br>
              <a:rPr lang="en-US" dirty="0"/>
            </a:br>
            <a:r>
              <a:rPr lang="en-US" dirty="0" smtClean="0"/>
              <a:t>usually (explicitly</a:t>
            </a:r>
            <a:r>
              <a:rPr lang="en-US" dirty="0"/>
              <a:t>) </a:t>
            </a:r>
            <a:r>
              <a:rPr lang="en-US" dirty="0" smtClean="0"/>
              <a:t>consider</a:t>
            </a:r>
            <a:r>
              <a:rPr lang="en-US" dirty="0"/>
              <a:t>:</a:t>
            </a:r>
          </a:p>
        </p:txBody>
      </p:sp>
      <p:sp>
        <p:nvSpPr>
          <p:cNvPr id="3" name="Content Placeholder 2"/>
          <p:cNvSpPr>
            <a:spLocks noGrp="1"/>
          </p:cNvSpPr>
          <p:nvPr>
            <p:ph idx="1"/>
          </p:nvPr>
        </p:nvSpPr>
        <p:spPr>
          <a:xfrm>
            <a:off x="457200" y="1334078"/>
            <a:ext cx="8229600" cy="4836036"/>
          </a:xfrm>
        </p:spPr>
        <p:txBody>
          <a:bodyPr/>
          <a:lstStyle/>
          <a:p>
            <a:r>
              <a:rPr lang="en-US" dirty="0"/>
              <a:t>Age/size-based variation in demographic parameters</a:t>
            </a:r>
          </a:p>
          <a:p>
            <a:r>
              <a:rPr lang="en-US" dirty="0"/>
              <a:t>Density-dependent effects</a:t>
            </a:r>
          </a:p>
          <a:p>
            <a:r>
              <a:rPr lang="en-US" dirty="0"/>
              <a:t>Stock-recruitment relationships</a:t>
            </a:r>
          </a:p>
          <a:p>
            <a:r>
              <a:rPr lang="en-US" dirty="0"/>
              <a:t>Effects of fishing on genetic diversity</a:t>
            </a:r>
          </a:p>
          <a:p>
            <a:r>
              <a:rPr lang="en-US" dirty="0"/>
              <a:t>Economic tradeoffs</a:t>
            </a:r>
          </a:p>
          <a:p>
            <a:r>
              <a:rPr lang="en-US" dirty="0"/>
              <a:t>Standards, reference points and performance statistics</a:t>
            </a:r>
          </a:p>
          <a:p>
            <a:endParaRPr lang="en-US" dirty="0"/>
          </a:p>
        </p:txBody>
      </p:sp>
    </p:spTree>
    <p:extLst>
      <p:ext uri="{BB962C8B-B14F-4D97-AF65-F5344CB8AC3E}">
        <p14:creationId xmlns:p14="http://schemas.microsoft.com/office/powerpoint/2010/main" val="3114270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4578" name="Picture 2" descr="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2074863"/>
            <a:ext cx="111918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Line 3"/>
          <p:cNvSpPr>
            <a:spLocks noChangeShapeType="1"/>
          </p:cNvSpPr>
          <p:nvPr/>
        </p:nvSpPr>
        <p:spPr bwMode="auto">
          <a:xfrm>
            <a:off x="228600" y="1103313"/>
            <a:ext cx="8686800" cy="0"/>
          </a:xfrm>
          <a:prstGeom prst="line">
            <a:avLst/>
          </a:prstGeom>
          <a:noFill/>
          <a:ln w="127000">
            <a:solidFill>
              <a:srgbClr val="FFFF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0" name="Text Box 4"/>
          <p:cNvSpPr txBox="1">
            <a:spLocks noChangeArrowheads="1"/>
          </p:cNvSpPr>
          <p:nvPr/>
        </p:nvSpPr>
        <p:spPr bwMode="auto">
          <a:xfrm>
            <a:off x="304800" y="1327150"/>
            <a:ext cx="228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a:solidFill>
                  <a:srgbClr val="FFFFFF"/>
                </a:solidFill>
              </a:rPr>
              <a:t>Stock/Single Species</a:t>
            </a:r>
          </a:p>
        </p:txBody>
      </p:sp>
      <p:sp>
        <p:nvSpPr>
          <p:cNvPr id="24581" name="Text Box 5"/>
          <p:cNvSpPr txBox="1">
            <a:spLocks noChangeArrowheads="1"/>
          </p:cNvSpPr>
          <p:nvPr/>
        </p:nvSpPr>
        <p:spPr bwMode="auto">
          <a:xfrm>
            <a:off x="7315200" y="13271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a:solidFill>
                  <a:srgbClr val="FFFFFF"/>
                </a:solidFill>
              </a:rPr>
              <a:t>Ecosystem</a:t>
            </a:r>
          </a:p>
        </p:txBody>
      </p:sp>
      <p:sp>
        <p:nvSpPr>
          <p:cNvPr id="24582" name="Text Box 6"/>
          <p:cNvSpPr txBox="1">
            <a:spLocks noChangeArrowheads="1"/>
          </p:cNvSpPr>
          <p:nvPr/>
        </p:nvSpPr>
        <p:spPr bwMode="auto">
          <a:xfrm>
            <a:off x="2743200" y="132715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a:solidFill>
                  <a:srgbClr val="FFFFFF"/>
                </a:solidFill>
              </a:rPr>
              <a:t>Multi-species</a:t>
            </a:r>
          </a:p>
        </p:txBody>
      </p:sp>
      <p:sp>
        <p:nvSpPr>
          <p:cNvPr id="24583" name="Text Box 7"/>
          <p:cNvSpPr txBox="1">
            <a:spLocks noChangeArrowheads="1"/>
          </p:cNvSpPr>
          <p:nvPr/>
        </p:nvSpPr>
        <p:spPr bwMode="auto">
          <a:xfrm>
            <a:off x="5486400" y="1327150"/>
            <a:ext cx="1752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dirty="0">
                <a:solidFill>
                  <a:srgbClr val="FFFFFF"/>
                </a:solidFill>
              </a:rPr>
              <a:t>Aggregate Biomass</a:t>
            </a:r>
          </a:p>
        </p:txBody>
      </p:sp>
      <p:sp>
        <p:nvSpPr>
          <p:cNvPr id="24584" name="Text Box 8"/>
          <p:cNvSpPr txBox="1">
            <a:spLocks noChangeArrowheads="1"/>
          </p:cNvSpPr>
          <p:nvPr/>
        </p:nvSpPr>
        <p:spPr bwMode="auto">
          <a:xfrm>
            <a:off x="-76200" y="3200400"/>
            <a:ext cx="2476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dirty="0">
                <a:solidFill>
                  <a:srgbClr val="FFFFFF"/>
                </a:solidFill>
              </a:rPr>
              <a:t>Single species models, forget ecosystem issues</a:t>
            </a:r>
          </a:p>
        </p:txBody>
      </p:sp>
      <p:pic>
        <p:nvPicPr>
          <p:cNvPr id="24585" name="Picture 9" descr="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393950"/>
            <a:ext cx="17526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0" descr="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263775"/>
            <a:ext cx="17526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1" descr="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808288"/>
            <a:ext cx="1503363"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Oval 13"/>
          <p:cNvSpPr>
            <a:spLocks noChangeArrowheads="1"/>
          </p:cNvSpPr>
          <p:nvPr/>
        </p:nvSpPr>
        <p:spPr bwMode="auto">
          <a:xfrm>
            <a:off x="5537783" y="2263775"/>
            <a:ext cx="838200" cy="254000"/>
          </a:xfrm>
          <a:prstGeom prst="ellipse">
            <a:avLst/>
          </a:prstGeom>
          <a:solidFill>
            <a:srgbClr val="FF0000"/>
          </a:solidFill>
          <a:ln w="12700">
            <a:solidFill>
              <a:schemeClr val="tx1"/>
            </a:solidFill>
            <a:round/>
            <a:headEnd type="none" w="sm" len="sm"/>
            <a:tailEnd type="none" w="sm" len="sm"/>
          </a:ln>
        </p:spPr>
        <p:txBody>
          <a:bodyPr wrap="none" anchor="ctr"/>
          <a:lstStyle/>
          <a:p>
            <a:endParaRPr lang="en-US"/>
          </a:p>
        </p:txBody>
      </p:sp>
      <p:sp>
        <p:nvSpPr>
          <p:cNvPr id="24590" name="Oval 14"/>
          <p:cNvSpPr>
            <a:spLocks noChangeArrowheads="1"/>
          </p:cNvSpPr>
          <p:nvPr/>
        </p:nvSpPr>
        <p:spPr bwMode="auto">
          <a:xfrm>
            <a:off x="5385383" y="2808288"/>
            <a:ext cx="762000" cy="384175"/>
          </a:xfrm>
          <a:prstGeom prst="ellipse">
            <a:avLst/>
          </a:prstGeom>
          <a:solidFill>
            <a:srgbClr val="339933"/>
          </a:solidFill>
          <a:ln w="12700">
            <a:solidFill>
              <a:schemeClr val="tx1"/>
            </a:solidFill>
            <a:round/>
            <a:headEnd type="none" w="sm" len="sm"/>
            <a:tailEnd type="none" w="sm" len="sm"/>
          </a:ln>
        </p:spPr>
        <p:txBody>
          <a:bodyPr wrap="none" anchor="ctr"/>
          <a:lstStyle/>
          <a:p>
            <a:endParaRPr lang="en-US"/>
          </a:p>
        </p:txBody>
      </p:sp>
      <p:sp>
        <p:nvSpPr>
          <p:cNvPr id="24591" name="Oval 15"/>
          <p:cNvSpPr>
            <a:spLocks noChangeArrowheads="1"/>
          </p:cNvSpPr>
          <p:nvPr/>
        </p:nvSpPr>
        <p:spPr bwMode="auto">
          <a:xfrm>
            <a:off x="6299783" y="2517775"/>
            <a:ext cx="914400" cy="674688"/>
          </a:xfrm>
          <a:prstGeom prst="ellipse">
            <a:avLst/>
          </a:prstGeom>
          <a:solidFill>
            <a:srgbClr val="FFFF00"/>
          </a:solidFill>
          <a:ln w="12700">
            <a:solidFill>
              <a:schemeClr val="tx1"/>
            </a:solidFill>
            <a:round/>
            <a:headEnd type="none" w="sm" len="sm"/>
            <a:tailEnd type="none" w="sm" len="sm"/>
          </a:ln>
        </p:spPr>
        <p:txBody>
          <a:bodyPr wrap="none" anchor="ctr"/>
          <a:lstStyle/>
          <a:p>
            <a:endParaRPr lang="en-US"/>
          </a:p>
        </p:txBody>
      </p:sp>
      <p:sp>
        <p:nvSpPr>
          <p:cNvPr id="24592" name="Line 16"/>
          <p:cNvSpPr>
            <a:spLocks noChangeShapeType="1"/>
          </p:cNvSpPr>
          <p:nvPr/>
        </p:nvSpPr>
        <p:spPr bwMode="auto">
          <a:xfrm flipV="1">
            <a:off x="5766383" y="2517775"/>
            <a:ext cx="304800" cy="290513"/>
          </a:xfrm>
          <a:prstGeom prst="line">
            <a:avLst/>
          </a:prstGeom>
          <a:noFill/>
          <a:ln w="12700">
            <a:solidFill>
              <a:srgbClr val="FFFF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4593" name="Line 17"/>
          <p:cNvSpPr>
            <a:spLocks noChangeShapeType="1"/>
          </p:cNvSpPr>
          <p:nvPr/>
        </p:nvSpPr>
        <p:spPr bwMode="auto">
          <a:xfrm flipV="1">
            <a:off x="6071183" y="2808288"/>
            <a:ext cx="228600" cy="130175"/>
          </a:xfrm>
          <a:prstGeom prst="line">
            <a:avLst/>
          </a:prstGeom>
          <a:noFill/>
          <a:ln w="12700">
            <a:solidFill>
              <a:srgbClr val="FFFF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4594" name="Line 18"/>
          <p:cNvSpPr>
            <a:spLocks noChangeShapeType="1"/>
          </p:cNvSpPr>
          <p:nvPr/>
        </p:nvSpPr>
        <p:spPr bwMode="auto">
          <a:xfrm flipH="1" flipV="1">
            <a:off x="6071183" y="2517775"/>
            <a:ext cx="304800" cy="290513"/>
          </a:xfrm>
          <a:prstGeom prst="line">
            <a:avLst/>
          </a:prstGeom>
          <a:noFill/>
          <a:ln w="12700">
            <a:solidFill>
              <a:srgbClr val="FFFF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4595" name="Text Box 19"/>
          <p:cNvSpPr txBox="1">
            <a:spLocks noChangeArrowheads="1"/>
          </p:cNvSpPr>
          <p:nvPr/>
        </p:nvSpPr>
        <p:spPr bwMode="auto">
          <a:xfrm>
            <a:off x="5637509" y="2212975"/>
            <a:ext cx="11128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400" i="1">
                <a:solidFill>
                  <a:srgbClr val="FFFF00"/>
                </a:solidFill>
              </a:rPr>
              <a:t>Gadids</a:t>
            </a:r>
          </a:p>
        </p:txBody>
      </p:sp>
      <p:sp>
        <p:nvSpPr>
          <p:cNvPr id="24596" name="Text Box 20"/>
          <p:cNvSpPr txBox="1">
            <a:spLocks noChangeArrowheads="1"/>
          </p:cNvSpPr>
          <p:nvPr/>
        </p:nvSpPr>
        <p:spPr bwMode="auto">
          <a:xfrm>
            <a:off x="5385383" y="280828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400" i="1">
                <a:solidFill>
                  <a:srgbClr val="FFFF00"/>
                </a:solidFill>
              </a:rPr>
              <a:t>Flatfish</a:t>
            </a:r>
          </a:p>
        </p:txBody>
      </p:sp>
      <p:sp>
        <p:nvSpPr>
          <p:cNvPr id="24597" name="Text Box 21"/>
          <p:cNvSpPr txBox="1">
            <a:spLocks noChangeArrowheads="1"/>
          </p:cNvSpPr>
          <p:nvPr/>
        </p:nvSpPr>
        <p:spPr bwMode="auto">
          <a:xfrm>
            <a:off x="6347121" y="265588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400" i="1">
                <a:solidFill>
                  <a:srgbClr val="000000"/>
                </a:solidFill>
              </a:rPr>
              <a:t>Pelagics</a:t>
            </a:r>
          </a:p>
        </p:txBody>
      </p:sp>
      <p:sp>
        <p:nvSpPr>
          <p:cNvPr id="24599" name="Text Box 23"/>
          <p:cNvSpPr txBox="1">
            <a:spLocks noChangeArrowheads="1"/>
          </p:cNvSpPr>
          <p:nvPr/>
        </p:nvSpPr>
        <p:spPr bwMode="auto">
          <a:xfrm>
            <a:off x="-76200" y="5867400"/>
            <a:ext cx="2700338"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Multiple single species assessments in </a:t>
            </a:r>
            <a:r>
              <a:rPr lang="ja-JP" altLang="en-US" sz="2000">
                <a:solidFill>
                  <a:schemeClr val="bg1"/>
                </a:solidFill>
              </a:rPr>
              <a:t>“</a:t>
            </a:r>
            <a:r>
              <a:rPr lang="en-US" sz="2000">
                <a:solidFill>
                  <a:schemeClr val="bg1"/>
                </a:solidFill>
              </a:rPr>
              <a:t>harmony</a:t>
            </a:r>
            <a:r>
              <a:rPr lang="ja-JP" altLang="en-US" sz="2000">
                <a:solidFill>
                  <a:schemeClr val="bg1"/>
                </a:solidFill>
              </a:rPr>
              <a:t>”</a:t>
            </a:r>
            <a:endParaRPr lang="en-US" sz="2000">
              <a:solidFill>
                <a:schemeClr val="bg1"/>
              </a:solidFill>
            </a:endParaRPr>
          </a:p>
        </p:txBody>
      </p:sp>
      <p:sp>
        <p:nvSpPr>
          <p:cNvPr id="24600" name="Text Box 24"/>
          <p:cNvSpPr txBox="1">
            <a:spLocks noChangeArrowheads="1"/>
          </p:cNvSpPr>
          <p:nvPr/>
        </p:nvSpPr>
        <p:spPr bwMode="auto">
          <a:xfrm>
            <a:off x="1371600" y="4267200"/>
            <a:ext cx="21336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Extended single species models with predation mortality, habitat or climate effects</a:t>
            </a:r>
          </a:p>
        </p:txBody>
      </p:sp>
      <p:sp>
        <p:nvSpPr>
          <p:cNvPr id="24601" name="Text Box 25"/>
          <p:cNvSpPr txBox="1">
            <a:spLocks noChangeArrowheads="1"/>
          </p:cNvSpPr>
          <p:nvPr/>
        </p:nvSpPr>
        <p:spPr bwMode="auto">
          <a:xfrm>
            <a:off x="3319463" y="3886200"/>
            <a:ext cx="19383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Multi-species assessments</a:t>
            </a:r>
          </a:p>
        </p:txBody>
      </p:sp>
      <p:sp>
        <p:nvSpPr>
          <p:cNvPr id="24602" name="Text Box 26"/>
          <p:cNvSpPr txBox="1">
            <a:spLocks noChangeArrowheads="1"/>
          </p:cNvSpPr>
          <p:nvPr/>
        </p:nvSpPr>
        <p:spPr bwMode="auto">
          <a:xfrm>
            <a:off x="4919663" y="4876800"/>
            <a:ext cx="19383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Aggregate Biomass Models</a:t>
            </a:r>
          </a:p>
        </p:txBody>
      </p:sp>
      <p:sp>
        <p:nvSpPr>
          <p:cNvPr id="24603" name="Text Box 27"/>
          <p:cNvSpPr txBox="1">
            <a:spLocks noChangeArrowheads="1"/>
          </p:cNvSpPr>
          <p:nvPr/>
        </p:nvSpPr>
        <p:spPr bwMode="auto">
          <a:xfrm>
            <a:off x="7281863" y="4543425"/>
            <a:ext cx="19383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dirty="0">
                <a:solidFill>
                  <a:schemeClr val="bg1"/>
                </a:solidFill>
              </a:rPr>
              <a:t>Whole system </a:t>
            </a:r>
            <a:r>
              <a:rPr lang="en-US" sz="2000" dirty="0" smtClean="0">
                <a:solidFill>
                  <a:schemeClr val="bg1"/>
                </a:solidFill>
              </a:rPr>
              <a:t>models</a:t>
            </a:r>
            <a:endParaRPr lang="en-US" sz="2000" dirty="0">
              <a:solidFill>
                <a:schemeClr val="bg1"/>
              </a:solidFill>
            </a:endParaRPr>
          </a:p>
        </p:txBody>
      </p:sp>
      <p:sp>
        <p:nvSpPr>
          <p:cNvPr id="24604" name="Text Box 26"/>
          <p:cNvSpPr txBox="1">
            <a:spLocks noChangeArrowheads="1"/>
          </p:cNvSpPr>
          <p:nvPr/>
        </p:nvSpPr>
        <p:spPr bwMode="auto">
          <a:xfrm>
            <a:off x="5986463" y="3711575"/>
            <a:ext cx="19383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food web models</a:t>
            </a:r>
          </a:p>
        </p:txBody>
      </p:sp>
      <p:sp>
        <p:nvSpPr>
          <p:cNvPr id="29" name="TextBox 28"/>
          <p:cNvSpPr txBox="1"/>
          <p:nvPr/>
        </p:nvSpPr>
        <p:spPr>
          <a:xfrm>
            <a:off x="152400" y="153932"/>
            <a:ext cx="8991600" cy="523220"/>
          </a:xfrm>
          <a:prstGeom prst="rect">
            <a:avLst/>
          </a:prstGeom>
          <a:noFill/>
        </p:spPr>
        <p:txBody>
          <a:bodyPr wrap="square" rtlCol="0">
            <a:spAutoFit/>
          </a:bodyPr>
          <a:lstStyle/>
          <a:p>
            <a:pPr algn="ctr"/>
            <a:r>
              <a:rPr lang="en-US" sz="2800" b="1" dirty="0" smtClean="0">
                <a:solidFill>
                  <a:schemeClr val="bg1"/>
                </a:solidFill>
              </a:rPr>
              <a:t>Gradient of possible modeling tools</a:t>
            </a:r>
            <a:endParaRPr lang="en-US" sz="2800" b="1" dirty="0">
              <a:solidFill>
                <a:schemeClr val="bg1"/>
              </a:solidFill>
            </a:endParaRPr>
          </a:p>
        </p:txBody>
      </p:sp>
      <p:pic>
        <p:nvPicPr>
          <p:cNvPr id="30" name="Picture 29"/>
          <p:cNvPicPr>
            <a:picLocks noChangeAspect="1"/>
          </p:cNvPicPr>
          <p:nvPr/>
        </p:nvPicPr>
        <p:blipFill rotWithShape="1">
          <a:blip r:embed="rId5"/>
          <a:srcRect l="2" r="23996"/>
          <a:stretch/>
        </p:blipFill>
        <p:spPr>
          <a:xfrm>
            <a:off x="7459259" y="2133064"/>
            <a:ext cx="1653024" cy="1161087"/>
          </a:xfrm>
          <a:prstGeom prst="rect">
            <a:avLst/>
          </a:prstGeom>
        </p:spPr>
      </p:pic>
    </p:spTree>
    <p:extLst>
      <p:ext uri="{BB962C8B-B14F-4D97-AF65-F5344CB8AC3E}">
        <p14:creationId xmlns:p14="http://schemas.microsoft.com/office/powerpoint/2010/main" val="3605945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of major ecological models used </a:t>
            </a:r>
            <a:r>
              <a:rPr lang="en-US" dirty="0"/>
              <a:t>in </a:t>
            </a:r>
            <a:r>
              <a:rPr lang="en-US" dirty="0" smtClean="0"/>
              <a:t>fisheries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Tactical Models</a:t>
            </a:r>
          </a:p>
          <a:p>
            <a:r>
              <a:rPr lang="en-US" dirty="0"/>
              <a:t>Single species</a:t>
            </a:r>
          </a:p>
          <a:p>
            <a:r>
              <a:rPr lang="en-US" dirty="0"/>
              <a:t>Single species with </a:t>
            </a:r>
            <a:r>
              <a:rPr lang="en-US" dirty="0" smtClean="0"/>
              <a:t>ecosystem considerations</a:t>
            </a:r>
            <a:endParaRPr lang="en-US" dirty="0"/>
          </a:p>
          <a:p>
            <a:r>
              <a:rPr lang="en-US" dirty="0"/>
              <a:t>Multi-species</a:t>
            </a:r>
          </a:p>
          <a:p>
            <a:r>
              <a:rPr lang="en-US" dirty="0"/>
              <a:t>Aggregate biomass</a:t>
            </a:r>
          </a:p>
          <a:p>
            <a:pPr marL="0" indent="0">
              <a:buNone/>
            </a:pPr>
            <a:endParaRPr lang="en-US" dirty="0" smtClean="0"/>
          </a:p>
          <a:p>
            <a:pPr marL="0" indent="0">
              <a:buNone/>
            </a:pPr>
            <a:r>
              <a:rPr lang="en-US" dirty="0" smtClean="0"/>
              <a:t>Strategic &amp; Heuristic Models</a:t>
            </a:r>
          </a:p>
          <a:p>
            <a:r>
              <a:rPr lang="en-US" dirty="0"/>
              <a:t>Multi-species</a:t>
            </a:r>
          </a:p>
          <a:p>
            <a:r>
              <a:rPr lang="en-US" dirty="0"/>
              <a:t>Aggregate biomass</a:t>
            </a:r>
          </a:p>
          <a:p>
            <a:r>
              <a:rPr lang="en-US" dirty="0"/>
              <a:t>Biophysical</a:t>
            </a:r>
          </a:p>
          <a:p>
            <a:r>
              <a:rPr lang="en-US" dirty="0"/>
              <a:t>Food web</a:t>
            </a:r>
          </a:p>
          <a:p>
            <a:r>
              <a:rPr lang="en-US" dirty="0"/>
              <a:t>Biogeochemical</a:t>
            </a:r>
          </a:p>
          <a:p>
            <a:r>
              <a:rPr lang="en-US" dirty="0"/>
              <a:t>Full system</a:t>
            </a:r>
          </a:p>
          <a:p>
            <a:endParaRPr lang="en-US" dirty="0"/>
          </a:p>
        </p:txBody>
      </p:sp>
    </p:spTree>
    <p:extLst>
      <p:ext uri="{BB962C8B-B14F-4D97-AF65-F5344CB8AC3E}">
        <p14:creationId xmlns:p14="http://schemas.microsoft.com/office/powerpoint/2010/main" val="24286187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26 at 4.59.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38642" cy="6858000"/>
          </a:xfrm>
          <a:prstGeom prst="rect">
            <a:avLst/>
          </a:prstGeom>
        </p:spPr>
      </p:pic>
      <p:sp>
        <p:nvSpPr>
          <p:cNvPr id="3" name="TextBox 2"/>
          <p:cNvSpPr txBox="1"/>
          <p:nvPr/>
        </p:nvSpPr>
        <p:spPr>
          <a:xfrm>
            <a:off x="7627055" y="6406444"/>
            <a:ext cx="3033889" cy="369332"/>
          </a:xfrm>
          <a:prstGeom prst="rect">
            <a:avLst/>
          </a:prstGeom>
          <a:noFill/>
        </p:spPr>
        <p:txBody>
          <a:bodyPr wrap="square" rtlCol="0">
            <a:spAutoFit/>
          </a:bodyPr>
          <a:lstStyle/>
          <a:p>
            <a:r>
              <a:rPr lang="en-US" dirty="0" err="1" smtClean="0"/>
              <a:t>Plagányi</a:t>
            </a:r>
            <a:r>
              <a:rPr lang="en-US" dirty="0" smtClean="0"/>
              <a:t> 2007</a:t>
            </a:r>
            <a:endParaRPr lang="en-US" dirty="0"/>
          </a:p>
        </p:txBody>
      </p:sp>
    </p:spTree>
    <p:extLst>
      <p:ext uri="{BB962C8B-B14F-4D97-AF65-F5344CB8AC3E}">
        <p14:creationId xmlns:p14="http://schemas.microsoft.com/office/powerpoint/2010/main" val="283594324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26 at 4.56.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33" y="999481"/>
            <a:ext cx="7380111" cy="5492535"/>
          </a:xfrm>
          <a:prstGeom prst="rect">
            <a:avLst/>
          </a:prstGeom>
        </p:spPr>
      </p:pic>
      <p:sp>
        <p:nvSpPr>
          <p:cNvPr id="3" name="Title 2"/>
          <p:cNvSpPr>
            <a:spLocks noGrp="1"/>
          </p:cNvSpPr>
          <p:nvPr>
            <p:ph type="title"/>
          </p:nvPr>
        </p:nvSpPr>
        <p:spPr/>
        <p:txBody>
          <a:bodyPr>
            <a:normAutofit fontScale="90000"/>
          </a:bodyPr>
          <a:lstStyle/>
          <a:p>
            <a:r>
              <a:rPr lang="en-US" dirty="0" smtClean="0"/>
              <a:t>Ecosystem modeling approaches (</a:t>
            </a:r>
            <a:r>
              <a:rPr lang="en-US" dirty="0" err="1" smtClean="0"/>
              <a:t>Plagányi</a:t>
            </a:r>
            <a:r>
              <a:rPr lang="en-US" dirty="0" smtClean="0"/>
              <a:t> 2007)</a:t>
            </a:r>
            <a:endParaRPr lang="en-US" dirty="0"/>
          </a:p>
        </p:txBody>
      </p:sp>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val="166407276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Ecosystem models we will cover</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t>Tactical Models</a:t>
            </a:r>
          </a:p>
          <a:p>
            <a:r>
              <a:rPr lang="en-US" dirty="0"/>
              <a:t>Single species</a:t>
            </a:r>
          </a:p>
          <a:p>
            <a:r>
              <a:rPr lang="en-US" b="1" dirty="0"/>
              <a:t>Single species with </a:t>
            </a:r>
            <a:r>
              <a:rPr lang="en-US" b="1" dirty="0" smtClean="0"/>
              <a:t>ecosystem considerations</a:t>
            </a:r>
            <a:endParaRPr lang="en-US" b="1" dirty="0"/>
          </a:p>
          <a:p>
            <a:r>
              <a:rPr lang="en-US" b="1" dirty="0"/>
              <a:t>Multi-species</a:t>
            </a:r>
          </a:p>
          <a:p>
            <a:r>
              <a:rPr lang="en-US" b="1" dirty="0"/>
              <a:t>Aggregate biomass</a:t>
            </a:r>
          </a:p>
          <a:p>
            <a:pPr marL="0" indent="0">
              <a:buNone/>
            </a:pPr>
            <a:endParaRPr lang="en-US" dirty="0" smtClean="0"/>
          </a:p>
          <a:p>
            <a:pPr marL="0" indent="0">
              <a:buNone/>
            </a:pPr>
            <a:r>
              <a:rPr lang="en-US" dirty="0" smtClean="0"/>
              <a:t>Strategic &amp; Heuristic Models</a:t>
            </a:r>
          </a:p>
          <a:p>
            <a:r>
              <a:rPr lang="en-US" dirty="0"/>
              <a:t>Multi-species</a:t>
            </a:r>
          </a:p>
          <a:p>
            <a:r>
              <a:rPr lang="en-US" dirty="0"/>
              <a:t>Aggregate biomass</a:t>
            </a:r>
          </a:p>
          <a:p>
            <a:r>
              <a:rPr lang="en-US" dirty="0"/>
              <a:t>Biophysical</a:t>
            </a:r>
          </a:p>
          <a:p>
            <a:r>
              <a:rPr lang="en-US" dirty="0"/>
              <a:t>Food web</a:t>
            </a:r>
          </a:p>
          <a:p>
            <a:r>
              <a:rPr lang="en-US" dirty="0"/>
              <a:t>Biogeochemical</a:t>
            </a:r>
          </a:p>
          <a:p>
            <a:r>
              <a:rPr lang="en-US" dirty="0"/>
              <a:t>Full system</a:t>
            </a:r>
          </a:p>
          <a:p>
            <a:endParaRPr lang="en-US" dirty="0"/>
          </a:p>
        </p:txBody>
      </p:sp>
    </p:spTree>
    <p:extLst>
      <p:ext uri="{BB962C8B-B14F-4D97-AF65-F5344CB8AC3E}">
        <p14:creationId xmlns:p14="http://schemas.microsoft.com/office/powerpoint/2010/main" val="202202494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Extended single-species models in fisheries</a:t>
            </a:r>
            <a:endParaRPr lang="en-US" dirty="0"/>
          </a:p>
        </p:txBody>
      </p:sp>
      <p:sp>
        <p:nvSpPr>
          <p:cNvPr id="6" name="Content Placeholder 5"/>
          <p:cNvSpPr>
            <a:spLocks noGrp="1"/>
          </p:cNvSpPr>
          <p:nvPr>
            <p:ph idx="1"/>
          </p:nvPr>
        </p:nvSpPr>
        <p:spPr>
          <a:xfrm>
            <a:off x="457200" y="1051870"/>
            <a:ext cx="4552244" cy="5588417"/>
          </a:xfrm>
        </p:spPr>
        <p:txBody>
          <a:bodyPr>
            <a:normAutofit fontScale="70000" lnSpcReduction="20000"/>
          </a:bodyPr>
          <a:lstStyle/>
          <a:p>
            <a:r>
              <a:rPr lang="en-US" dirty="0"/>
              <a:t>Intended Purpose:</a:t>
            </a:r>
          </a:p>
          <a:p>
            <a:pPr lvl="1"/>
            <a:r>
              <a:rPr lang="en-US" dirty="0"/>
              <a:t>Assess the status of fish stocks with additional factors added in.</a:t>
            </a:r>
          </a:p>
          <a:p>
            <a:pPr lvl="1"/>
            <a:r>
              <a:rPr lang="en-US" dirty="0"/>
              <a:t>Also known </a:t>
            </a:r>
            <a:r>
              <a:rPr lang="en-US" dirty="0" smtClean="0"/>
              <a:t>as:</a:t>
            </a:r>
          </a:p>
          <a:p>
            <a:pPr marL="457200" lvl="1" indent="0">
              <a:buNone/>
            </a:pPr>
            <a:r>
              <a:rPr lang="en-US" dirty="0"/>
              <a:t> </a:t>
            </a:r>
            <a:r>
              <a:rPr lang="en-US" dirty="0" smtClean="0"/>
              <a:t>   Minimal </a:t>
            </a:r>
            <a:r>
              <a:rPr lang="en-US" dirty="0"/>
              <a:t>Realistic </a:t>
            </a:r>
            <a:r>
              <a:rPr lang="en-US" dirty="0" smtClean="0"/>
              <a:t>Models</a:t>
            </a:r>
          </a:p>
          <a:p>
            <a:pPr marL="457200" lvl="1" indent="0">
              <a:buNone/>
            </a:pPr>
            <a:r>
              <a:rPr lang="en-US" dirty="0" smtClean="0"/>
              <a:t>    Models </a:t>
            </a:r>
            <a:r>
              <a:rPr lang="en-US" dirty="0"/>
              <a:t>of Intermediate Complexity</a:t>
            </a:r>
          </a:p>
          <a:p>
            <a:r>
              <a:rPr lang="en-US" dirty="0"/>
              <a:t>Pros:</a:t>
            </a:r>
          </a:p>
          <a:p>
            <a:pPr lvl="1"/>
            <a:r>
              <a:rPr lang="en-US" dirty="0"/>
              <a:t>Enhanced biological/ecological/ environmental realism</a:t>
            </a:r>
          </a:p>
          <a:p>
            <a:pPr lvl="1"/>
            <a:r>
              <a:rPr lang="en-US" dirty="0"/>
              <a:t>Same model outputs as standard fisheries models</a:t>
            </a:r>
          </a:p>
          <a:p>
            <a:r>
              <a:rPr lang="en-US" dirty="0"/>
              <a:t>Cons:</a:t>
            </a:r>
          </a:p>
          <a:p>
            <a:pPr lvl="1"/>
            <a:r>
              <a:rPr lang="en-US" dirty="0"/>
              <a:t>Extra data requirements</a:t>
            </a:r>
          </a:p>
          <a:p>
            <a:pPr lvl="1"/>
            <a:r>
              <a:rPr lang="en-US" dirty="0"/>
              <a:t>Harder to insert into </a:t>
            </a:r>
            <a:r>
              <a:rPr lang="en-US" dirty="0" smtClean="0"/>
              <a:t/>
            </a:r>
            <a:br>
              <a:rPr lang="en-US" dirty="0" smtClean="0"/>
            </a:br>
            <a:r>
              <a:rPr lang="en-US" dirty="0" smtClean="0"/>
              <a:t>management </a:t>
            </a:r>
            <a:r>
              <a:rPr lang="en-US" dirty="0"/>
              <a:t>process</a:t>
            </a:r>
          </a:p>
          <a:p>
            <a:r>
              <a:rPr lang="en-US" dirty="0"/>
              <a:t>Data Needs:</a:t>
            </a:r>
          </a:p>
          <a:p>
            <a:pPr lvl="1"/>
            <a:r>
              <a:rPr lang="en-US" dirty="0"/>
              <a:t>Standard plus stomach or environmental.</a:t>
            </a:r>
          </a:p>
          <a:p>
            <a:endParaRPr lang="en-US" dirty="0"/>
          </a:p>
        </p:txBody>
      </p:sp>
      <p:sp>
        <p:nvSpPr>
          <p:cNvPr id="7" name="Rectangle 11"/>
          <p:cNvSpPr>
            <a:spLocks noChangeArrowheads="1"/>
          </p:cNvSpPr>
          <p:nvPr/>
        </p:nvSpPr>
        <p:spPr bwMode="auto">
          <a:xfrm>
            <a:off x="1676400" y="3524955"/>
            <a:ext cx="74676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1200" dirty="0">
                <a:latin typeface="Calibri" charset="0"/>
              </a:rPr>
              <a:t>Hollowed </a:t>
            </a:r>
            <a:r>
              <a:rPr lang="en-US" sz="1200" i="1" dirty="0">
                <a:latin typeface="Calibri" charset="0"/>
              </a:rPr>
              <a:t>et al.</a:t>
            </a:r>
            <a:r>
              <a:rPr lang="en-US" sz="1200" dirty="0">
                <a:latin typeface="Calibri" charset="0"/>
              </a:rPr>
              <a:t> 2000. </a:t>
            </a:r>
            <a:r>
              <a:rPr lang="en-US" sz="1200" i="1" dirty="0">
                <a:latin typeface="Calibri" charset="0"/>
              </a:rPr>
              <a:t>ICES  J. Mar. Sci. 57: 279–293.</a:t>
            </a:r>
          </a:p>
        </p:txBody>
      </p:sp>
      <p:sp>
        <p:nvSpPr>
          <p:cNvPr id="12" name="Rectangle 10"/>
          <p:cNvSpPr>
            <a:spLocks noChangeArrowheads="1"/>
          </p:cNvSpPr>
          <p:nvPr/>
        </p:nvSpPr>
        <p:spPr bwMode="auto">
          <a:xfrm>
            <a:off x="4800600" y="6491287"/>
            <a:ext cx="792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dirty="0" err="1">
                <a:latin typeface="Calibri" charset="0"/>
              </a:rPr>
              <a:t>Szuwalski</a:t>
            </a:r>
            <a:r>
              <a:rPr lang="en-US" sz="1200" dirty="0">
                <a:latin typeface="Calibri" charset="0"/>
              </a:rPr>
              <a:t> &amp; Punt 2012. </a:t>
            </a:r>
            <a:r>
              <a:rPr lang="en-US" sz="1200" i="1" dirty="0">
                <a:latin typeface="Calibri" charset="0"/>
              </a:rPr>
              <a:t>ICES J. Mar. Sci. doi:10.1093/</a:t>
            </a:r>
            <a:r>
              <a:rPr lang="en-US" sz="1200" i="1" dirty="0" err="1">
                <a:latin typeface="Calibri" charset="0"/>
              </a:rPr>
              <a:t>icesjms</a:t>
            </a:r>
            <a:r>
              <a:rPr lang="en-US" sz="1200" i="1" dirty="0">
                <a:latin typeface="Calibri" charset="0"/>
              </a:rPr>
              <a:t>/fss182.</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t="43956" b="10548"/>
          <a:stretch>
            <a:fillRect/>
          </a:stretch>
        </p:blipFill>
        <p:spPr bwMode="auto">
          <a:xfrm>
            <a:off x="5191125" y="1159580"/>
            <a:ext cx="3952875"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p:cNvPicPr>
            <a:picLocks noChangeAspect="1" noChangeArrowheads="1"/>
          </p:cNvPicPr>
          <p:nvPr/>
        </p:nvPicPr>
        <p:blipFill>
          <a:blip r:embed="rId3"/>
          <a:srcRect l="3750" t="4808" r="2500" b="41669"/>
          <a:stretch>
            <a:fillRect/>
          </a:stretch>
        </p:blipFill>
        <p:spPr bwMode="auto">
          <a:xfrm>
            <a:off x="4605867" y="4061177"/>
            <a:ext cx="4495800" cy="2263775"/>
          </a:xfrm>
          <a:prstGeom prst="rect">
            <a:avLst/>
          </a:prstGeom>
          <a:noFill/>
          <a:ln w="9525">
            <a:solidFill>
              <a:schemeClr val="accent1">
                <a:shade val="50000"/>
              </a:schemeClr>
            </a:solidFill>
            <a:miter lim="800000"/>
            <a:headEnd/>
            <a:tailEnd/>
          </a:ln>
        </p:spPr>
      </p:pic>
    </p:spTree>
    <p:extLst>
      <p:ext uri="{BB962C8B-B14F-4D97-AF65-F5344CB8AC3E}">
        <p14:creationId xmlns:p14="http://schemas.microsoft.com/office/powerpoint/2010/main" val="1578131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Schedule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Fridays 10:30 – 13:00</a:t>
            </a:r>
          </a:p>
          <a:p>
            <a:pPr marL="0" indent="0">
              <a:buNone/>
            </a:pPr>
            <a:endParaRPr lang="en-US" dirty="0" smtClean="0"/>
          </a:p>
          <a:p>
            <a:pPr marL="0" indent="0">
              <a:buNone/>
            </a:pPr>
            <a:r>
              <a:rPr lang="en-US" dirty="0" smtClean="0"/>
              <a:t>Each week:</a:t>
            </a:r>
            <a:endParaRPr lang="en-US" dirty="0"/>
          </a:p>
          <a:p>
            <a:pPr marL="0" indent="0">
              <a:buNone/>
            </a:pPr>
            <a:endParaRPr lang="en-US" dirty="0" smtClean="0"/>
          </a:p>
          <a:p>
            <a:pPr marL="0" indent="0">
              <a:buNone/>
            </a:pPr>
            <a:r>
              <a:rPr lang="en-US" dirty="0" smtClean="0"/>
              <a:t>1. Informal </a:t>
            </a:r>
            <a:r>
              <a:rPr lang="en-US" dirty="0"/>
              <a:t>lecture</a:t>
            </a:r>
          </a:p>
          <a:p>
            <a:pPr marL="0" indent="0">
              <a:buNone/>
            </a:pPr>
            <a:r>
              <a:rPr lang="en-US" dirty="0" smtClean="0"/>
              <a:t>2. Break</a:t>
            </a:r>
            <a:endParaRPr lang="en-US" dirty="0"/>
          </a:p>
          <a:p>
            <a:pPr marL="0" indent="0">
              <a:buNone/>
            </a:pPr>
            <a:r>
              <a:rPr lang="en-US" dirty="0" smtClean="0"/>
              <a:t>3. Hands-on Computer Lab</a:t>
            </a:r>
          </a:p>
        </p:txBody>
      </p:sp>
    </p:spTree>
    <p:extLst>
      <p:ext uri="{BB962C8B-B14F-4D97-AF65-F5344CB8AC3E}">
        <p14:creationId xmlns:p14="http://schemas.microsoft.com/office/powerpoint/2010/main" val="239880549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014"/>
            <a:ext cx="8229600" cy="688359"/>
          </a:xfrm>
        </p:spPr>
        <p:txBody>
          <a:bodyPr>
            <a:noAutofit/>
          </a:bodyPr>
          <a:lstStyle/>
          <a:p>
            <a:r>
              <a:rPr lang="en-US" dirty="0"/>
              <a:t>Minimal Realistic </a:t>
            </a:r>
            <a:r>
              <a:rPr lang="en-US" dirty="0" smtClean="0"/>
              <a:t>Models</a:t>
            </a:r>
            <a:br>
              <a:rPr lang="en-US" dirty="0" smtClean="0"/>
            </a:br>
            <a:r>
              <a:rPr lang="en-US" dirty="0" smtClean="0"/>
              <a:t>a.k.a. Models of Intermediate Complexity</a:t>
            </a: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dirty="0" smtClean="0"/>
          </a:p>
          <a:p>
            <a:pPr marL="0" indent="0">
              <a:buNone/>
            </a:pPr>
            <a:r>
              <a:rPr lang="en-US" dirty="0" smtClean="0"/>
              <a:t>Objective </a:t>
            </a:r>
            <a:r>
              <a:rPr lang="en-US" dirty="0"/>
              <a:t>of these models is to consider the interactions among a small number of </a:t>
            </a:r>
            <a:r>
              <a:rPr lang="en-US" dirty="0" smtClean="0"/>
              <a:t>species </a:t>
            </a:r>
            <a:r>
              <a:rPr lang="en-US" dirty="0"/>
              <a:t>and </a:t>
            </a:r>
            <a:r>
              <a:rPr lang="en-US" dirty="0" smtClean="0"/>
              <a:t>components.</a:t>
            </a:r>
            <a:endParaRPr lang="en-US" dirty="0"/>
          </a:p>
          <a:p>
            <a:r>
              <a:rPr lang="en-US" dirty="0" smtClean="0"/>
              <a:t>Focus </a:t>
            </a:r>
            <a:r>
              <a:rPr lang="en-US" dirty="0"/>
              <a:t>on ‘key’ system properties/components relevant to the research or management questions</a:t>
            </a:r>
            <a:r>
              <a:rPr lang="en-US" dirty="0" smtClean="0"/>
              <a:t>.</a:t>
            </a:r>
          </a:p>
          <a:p>
            <a:r>
              <a:rPr lang="en-US" dirty="0" smtClean="0"/>
              <a:t>May include a suite of model types for each component.</a:t>
            </a:r>
          </a:p>
          <a:p>
            <a:r>
              <a:rPr lang="en-US" dirty="0" smtClean="0"/>
              <a:t>Perhaps statistically estimate model parameters using data similar to single-species models.</a:t>
            </a:r>
            <a:endParaRPr lang="en-US" dirty="0"/>
          </a:p>
          <a:p>
            <a:endParaRPr lang="en-US" dirty="0"/>
          </a:p>
        </p:txBody>
      </p:sp>
    </p:spTree>
    <p:extLst>
      <p:ext uri="{BB962C8B-B14F-4D97-AF65-F5344CB8AC3E}">
        <p14:creationId xmlns:p14="http://schemas.microsoft.com/office/powerpoint/2010/main" val="219096294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fontScale="90000"/>
          </a:bodyPr>
          <a:lstStyle/>
          <a:p>
            <a:pPr eaLnBrk="1" hangingPunct="1">
              <a:defRPr/>
            </a:pPr>
            <a:r>
              <a:rPr lang="en-US" sz="3600" b="1" dirty="0" smtClean="0">
                <a:ea typeface="+mj-ea"/>
              </a:rPr>
              <a:t>Barents Sea </a:t>
            </a:r>
            <a:r>
              <a:rPr lang="en-US" sz="3600" b="1" dirty="0" err="1" smtClean="0">
                <a:ea typeface="+mj-ea"/>
              </a:rPr>
              <a:t>Minke</a:t>
            </a:r>
            <a:r>
              <a:rPr lang="en-US" sz="3600" b="1" dirty="0" smtClean="0">
                <a:ea typeface="+mj-ea"/>
              </a:rPr>
              <a:t> Whales-Cod-Capelin EXAMPLE</a:t>
            </a:r>
          </a:p>
        </p:txBody>
      </p:sp>
      <p:sp>
        <p:nvSpPr>
          <p:cNvPr id="62467" name="Rectangle 3"/>
          <p:cNvSpPr>
            <a:spLocks noGrp="1" noChangeArrowheads="1"/>
          </p:cNvSpPr>
          <p:nvPr>
            <p:ph idx="1"/>
          </p:nvPr>
        </p:nvSpPr>
        <p:spPr>
          <a:xfrm>
            <a:off x="457200" y="1051870"/>
            <a:ext cx="4419600" cy="5588417"/>
          </a:xfrm>
          <a:prstGeom prst="rect">
            <a:avLst/>
          </a:prstGeom>
        </p:spPr>
        <p:txBody>
          <a:bodyPr/>
          <a:lstStyle/>
          <a:p>
            <a:pPr algn="l" eaLnBrk="1" hangingPunct="1">
              <a:buClr>
                <a:srgbClr val="000066"/>
              </a:buClr>
              <a:buFontTx/>
              <a:buChar char="•"/>
            </a:pPr>
            <a:r>
              <a:rPr lang="en-US" dirty="0" smtClean="0">
                <a:solidFill>
                  <a:srgbClr val="000066"/>
                </a:solidFill>
              </a:rPr>
              <a:t>Several models:</a:t>
            </a:r>
          </a:p>
          <a:p>
            <a:pPr lvl="1">
              <a:buClr>
                <a:srgbClr val="000066"/>
              </a:buClr>
              <a:buFontTx/>
              <a:buChar char="•"/>
            </a:pPr>
            <a:r>
              <a:rPr lang="en-US" dirty="0" smtClean="0">
                <a:solidFill>
                  <a:srgbClr val="000066"/>
                </a:solidFill>
              </a:rPr>
              <a:t>GADGET,</a:t>
            </a:r>
            <a:endParaRPr lang="en-US" dirty="0">
              <a:solidFill>
                <a:srgbClr val="000066"/>
              </a:solidFill>
            </a:endParaRPr>
          </a:p>
          <a:p>
            <a:pPr lvl="1">
              <a:buClr>
                <a:srgbClr val="000066"/>
              </a:buClr>
              <a:buFontTx/>
              <a:buChar char="•"/>
            </a:pPr>
            <a:r>
              <a:rPr lang="en-US" dirty="0" smtClean="0">
                <a:solidFill>
                  <a:srgbClr val="000066"/>
                </a:solidFill>
              </a:rPr>
              <a:t>BORMICON,</a:t>
            </a:r>
          </a:p>
          <a:p>
            <a:pPr lvl="1">
              <a:buClr>
                <a:srgbClr val="000066"/>
              </a:buClr>
              <a:buFontTx/>
              <a:buChar char="•"/>
            </a:pPr>
            <a:r>
              <a:rPr lang="en-US" dirty="0" smtClean="0">
                <a:solidFill>
                  <a:srgbClr val="000066"/>
                </a:solidFill>
              </a:rPr>
              <a:t>MULTSPEC</a:t>
            </a:r>
            <a:r>
              <a:rPr lang="en-US" dirty="0">
                <a:solidFill>
                  <a:srgbClr val="000066"/>
                </a:solidFill>
              </a:rPr>
              <a:t>, </a:t>
            </a:r>
            <a:r>
              <a:rPr lang="en-US" dirty="0" smtClean="0">
                <a:solidFill>
                  <a:srgbClr val="000066"/>
                </a:solidFill>
              </a:rPr>
              <a:t>etc.</a:t>
            </a:r>
          </a:p>
          <a:p>
            <a:pPr algn="l" eaLnBrk="1" hangingPunct="1">
              <a:buClr>
                <a:srgbClr val="000066"/>
              </a:buClr>
              <a:buFontTx/>
              <a:buChar char="•"/>
            </a:pPr>
            <a:r>
              <a:rPr lang="en-US" dirty="0" smtClean="0">
                <a:solidFill>
                  <a:srgbClr val="000066"/>
                </a:solidFill>
              </a:rPr>
              <a:t>Explores </a:t>
            </a:r>
            <a:r>
              <a:rPr lang="en-US" dirty="0">
                <a:solidFill>
                  <a:srgbClr val="000066"/>
                </a:solidFill>
              </a:rPr>
              <a:t>tradeoffs among 4 main </a:t>
            </a:r>
            <a:r>
              <a:rPr lang="en-US" dirty="0" smtClean="0">
                <a:solidFill>
                  <a:srgbClr val="000066"/>
                </a:solidFill>
              </a:rPr>
              <a:t>species interactions.</a:t>
            </a:r>
          </a:p>
          <a:p>
            <a:pPr algn="l" eaLnBrk="1" hangingPunct="1">
              <a:buClr>
                <a:srgbClr val="000066"/>
              </a:buClr>
              <a:buFontTx/>
              <a:buChar char="•"/>
            </a:pPr>
            <a:r>
              <a:rPr lang="en-US" dirty="0" smtClean="0">
                <a:solidFill>
                  <a:srgbClr val="000066"/>
                </a:solidFill>
              </a:rPr>
              <a:t>Environment </a:t>
            </a:r>
            <a:r>
              <a:rPr lang="en-US" dirty="0">
                <a:solidFill>
                  <a:srgbClr val="000066"/>
                </a:solidFill>
              </a:rPr>
              <a:t>and fishing </a:t>
            </a:r>
            <a:r>
              <a:rPr lang="en-US" dirty="0" smtClean="0">
                <a:solidFill>
                  <a:srgbClr val="000066"/>
                </a:solidFill>
              </a:rPr>
              <a:t>contrasted.</a:t>
            </a:r>
            <a:endParaRPr lang="en-US" dirty="0">
              <a:solidFill>
                <a:srgbClr val="000066"/>
              </a:solidFill>
            </a:endParaRPr>
          </a:p>
        </p:txBody>
      </p:sp>
      <p:pic>
        <p:nvPicPr>
          <p:cNvPr id="6246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872282"/>
            <a:ext cx="4049713"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8778" y="6119336"/>
            <a:ext cx="5432777" cy="738664"/>
          </a:xfrm>
          <a:prstGeom prst="rect">
            <a:avLst/>
          </a:prstGeom>
          <a:noFill/>
        </p:spPr>
        <p:txBody>
          <a:bodyPr wrap="square" rtlCol="0">
            <a:spAutoFit/>
          </a:bodyPr>
          <a:lstStyle/>
          <a:p>
            <a:r>
              <a:rPr lang="en-US" sz="1400" dirty="0" err="1"/>
              <a:t>Bogstad</a:t>
            </a:r>
            <a:r>
              <a:rPr lang="en-US" sz="1400" dirty="0"/>
              <a:t>, B., </a:t>
            </a:r>
            <a:r>
              <a:rPr lang="en-US" sz="1400" dirty="0" err="1"/>
              <a:t>Hauge</a:t>
            </a:r>
            <a:r>
              <a:rPr lang="en-US" sz="1400" dirty="0"/>
              <a:t>, K. H., &amp; </a:t>
            </a:r>
            <a:r>
              <a:rPr lang="en-US" sz="1400" dirty="0" err="1"/>
              <a:t>Ulltang</a:t>
            </a:r>
            <a:r>
              <a:rPr lang="en-US" sz="1400" dirty="0"/>
              <a:t>, </a:t>
            </a:r>
            <a:r>
              <a:rPr lang="en-US" sz="1400" dirty="0" err="1"/>
              <a:t>Ø</a:t>
            </a:r>
            <a:r>
              <a:rPr lang="en-US" sz="1400" dirty="0"/>
              <a:t>. (1997). MULTSPEC–a multi-species model for fish and marine mammals in the Barents Sea. </a:t>
            </a:r>
            <a:r>
              <a:rPr lang="en-US" sz="1400" i="1" dirty="0"/>
              <a:t>Journal of Northwest Atlantic Fishery Science</a:t>
            </a:r>
            <a:r>
              <a:rPr lang="en-US" sz="1400" dirty="0"/>
              <a:t>, </a:t>
            </a:r>
            <a:r>
              <a:rPr lang="en-US" sz="1400" i="1" dirty="0"/>
              <a:t>22</a:t>
            </a:r>
            <a:r>
              <a:rPr lang="en-US" sz="1400" dirty="0"/>
              <a:t>(317-341), 1-1.</a:t>
            </a:r>
          </a:p>
        </p:txBody>
      </p:sp>
    </p:spTree>
    <p:extLst>
      <p:ext uri="{BB962C8B-B14F-4D97-AF65-F5344CB8AC3E}">
        <p14:creationId xmlns:p14="http://schemas.microsoft.com/office/powerpoint/2010/main" val="6621127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autoregressive (MAR) models</a:t>
            </a:r>
            <a:endParaRPr lang="en-US" dirty="0"/>
          </a:p>
        </p:txBody>
      </p:sp>
      <p:sp>
        <p:nvSpPr>
          <p:cNvPr id="4" name="TextBox 3"/>
          <p:cNvSpPr txBox="1"/>
          <p:nvPr/>
        </p:nvSpPr>
        <p:spPr>
          <a:xfrm>
            <a:off x="2504810" y="6450542"/>
            <a:ext cx="6639190" cy="369332"/>
          </a:xfrm>
          <a:prstGeom prst="rect">
            <a:avLst/>
          </a:prstGeom>
          <a:noFill/>
        </p:spPr>
        <p:txBody>
          <a:bodyPr wrap="none" rtlCol="0">
            <a:spAutoFit/>
          </a:bodyPr>
          <a:lstStyle/>
          <a:p>
            <a:r>
              <a:rPr lang="en-US" dirty="0" smtClean="0"/>
              <a:t>e.g. Ives et al. 2003 Ecol. Monographs, Holmes et al. 2012. R journal. </a:t>
            </a:r>
            <a:endParaRPr lang="en-US" dirty="0"/>
          </a:p>
        </p:txBody>
      </p:sp>
      <p:pic>
        <p:nvPicPr>
          <p:cNvPr id="8" name="Picture 7"/>
          <p:cNvPicPr>
            <a:picLocks noChangeAspect="1"/>
          </p:cNvPicPr>
          <p:nvPr/>
        </p:nvPicPr>
        <p:blipFill>
          <a:blip r:embed="rId2"/>
          <a:stretch>
            <a:fillRect/>
          </a:stretch>
        </p:blipFill>
        <p:spPr>
          <a:xfrm>
            <a:off x="1535585" y="1631725"/>
            <a:ext cx="5932013" cy="3317292"/>
          </a:xfrm>
          <a:prstGeom prst="rect">
            <a:avLst/>
          </a:prstGeom>
        </p:spPr>
      </p:pic>
      <p:sp>
        <p:nvSpPr>
          <p:cNvPr id="3" name="Content Placeholder 2"/>
          <p:cNvSpPr>
            <a:spLocks noGrp="1"/>
          </p:cNvSpPr>
          <p:nvPr>
            <p:ph idx="1"/>
          </p:nvPr>
        </p:nvSpPr>
        <p:spPr/>
        <p:txBody>
          <a:bodyPr>
            <a:normAutofit/>
          </a:bodyPr>
          <a:lstStyle/>
          <a:p>
            <a:r>
              <a:rPr lang="en-US" dirty="0" smtClean="0"/>
              <a:t>Take the form</a:t>
            </a:r>
          </a:p>
          <a:p>
            <a:endParaRPr lang="en-US" dirty="0"/>
          </a:p>
          <a:p>
            <a:endParaRPr lang="en-US" dirty="0" smtClean="0"/>
          </a:p>
          <a:p>
            <a:endParaRPr lang="en-US" dirty="0" smtClean="0"/>
          </a:p>
          <a:p>
            <a:endParaRPr lang="en-US" dirty="0"/>
          </a:p>
          <a:p>
            <a:r>
              <a:rPr lang="en-US" dirty="0" smtClean="0"/>
              <a:t>B matrix can be VERY big</a:t>
            </a:r>
          </a:p>
          <a:p>
            <a:r>
              <a:rPr lang="en-US" dirty="0" smtClean="0"/>
              <a:t>Simplified dynamics</a:t>
            </a:r>
          </a:p>
          <a:p>
            <a:r>
              <a:rPr lang="en-US" dirty="0" smtClean="0"/>
              <a:t>Estimating parameters is often non-trivial</a:t>
            </a:r>
          </a:p>
          <a:p>
            <a:r>
              <a:rPr lang="en-US" dirty="0" smtClean="0"/>
              <a:t>BUT, statistical machinery exists.</a:t>
            </a:r>
          </a:p>
        </p:txBody>
      </p:sp>
    </p:spTree>
    <p:extLst>
      <p:ext uri="{BB962C8B-B14F-4D97-AF65-F5344CB8AC3E}">
        <p14:creationId xmlns:p14="http://schemas.microsoft.com/office/powerpoint/2010/main" val="193836061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Aggregate Biomass Models in Fisheries</a:t>
            </a:r>
          </a:p>
        </p:txBody>
      </p:sp>
      <p:sp>
        <p:nvSpPr>
          <p:cNvPr id="6" name="Content Placeholder 5"/>
          <p:cNvSpPr>
            <a:spLocks noGrp="1"/>
          </p:cNvSpPr>
          <p:nvPr>
            <p:ph idx="1"/>
          </p:nvPr>
        </p:nvSpPr>
        <p:spPr>
          <a:xfrm>
            <a:off x="457200" y="1051870"/>
            <a:ext cx="4157133" cy="5588417"/>
          </a:xfrm>
        </p:spPr>
        <p:txBody>
          <a:bodyPr>
            <a:noAutofit/>
          </a:bodyPr>
          <a:lstStyle/>
          <a:p>
            <a:pPr marL="0" indent="0">
              <a:buNone/>
            </a:pPr>
            <a:r>
              <a:rPr lang="en-US" sz="2000" dirty="0"/>
              <a:t>Intended Purpose:</a:t>
            </a:r>
          </a:p>
          <a:p>
            <a:r>
              <a:rPr lang="en-US" sz="1800" dirty="0"/>
              <a:t>Assess the status of resources as major groups </a:t>
            </a:r>
            <a:r>
              <a:rPr lang="en-US" sz="1800" dirty="0" smtClean="0"/>
              <a:t>(</a:t>
            </a:r>
            <a:r>
              <a:rPr lang="en-US" sz="1800" dirty="0"/>
              <a:t>e.g. guilds, </a:t>
            </a:r>
            <a:r>
              <a:rPr lang="en-US" sz="1800" dirty="0" smtClean="0"/>
              <a:t>taxa)</a:t>
            </a:r>
            <a:r>
              <a:rPr lang="en-US" sz="1800" dirty="0"/>
              <a:t>, not as individual </a:t>
            </a:r>
            <a:r>
              <a:rPr lang="en-US" sz="1800" dirty="0" smtClean="0"/>
              <a:t>stocks.</a:t>
            </a:r>
            <a:endParaRPr lang="en-US" sz="1800" dirty="0"/>
          </a:p>
          <a:p>
            <a:pPr marL="0" indent="0">
              <a:buNone/>
            </a:pPr>
            <a:r>
              <a:rPr lang="en-US" sz="2000" dirty="0"/>
              <a:t>Pros:</a:t>
            </a:r>
          </a:p>
          <a:p>
            <a:r>
              <a:rPr lang="en-US" sz="1800" dirty="0"/>
              <a:t>Establishes ability to address trade-offs among </a:t>
            </a:r>
            <a:r>
              <a:rPr lang="en-US" sz="1800" dirty="0" smtClean="0"/>
              <a:t>fisheries.</a:t>
            </a:r>
            <a:endParaRPr lang="en-US" sz="1800" dirty="0"/>
          </a:p>
          <a:p>
            <a:r>
              <a:rPr lang="en-US" sz="1800" dirty="0" smtClean="0"/>
              <a:t>Model </a:t>
            </a:r>
            <a:r>
              <a:rPr lang="en-US" sz="1800" dirty="0"/>
              <a:t>outputs are still in familiar, albeit aggregated, </a:t>
            </a:r>
            <a:r>
              <a:rPr lang="en-US" sz="1800" dirty="0" smtClean="0"/>
              <a:t>form.</a:t>
            </a:r>
            <a:endParaRPr lang="en-US" sz="1800" dirty="0"/>
          </a:p>
          <a:p>
            <a:pPr marL="0" indent="0">
              <a:buNone/>
            </a:pPr>
            <a:r>
              <a:rPr lang="en-US" sz="2000" dirty="0"/>
              <a:t>Cons:</a:t>
            </a:r>
          </a:p>
          <a:p>
            <a:r>
              <a:rPr lang="en-US" sz="1800" dirty="0"/>
              <a:t>Minimizes </a:t>
            </a:r>
            <a:r>
              <a:rPr lang="en-US" sz="1800" dirty="0" smtClean="0"/>
              <a:t>stock-specific </a:t>
            </a:r>
            <a:r>
              <a:rPr lang="en-US" sz="1800" dirty="0"/>
              <a:t>information</a:t>
            </a:r>
          </a:p>
          <a:p>
            <a:r>
              <a:rPr lang="en-US" sz="1800" dirty="0"/>
              <a:t>Assumptions of amalgamated vital rate parameters across groups of diverse </a:t>
            </a:r>
            <a:r>
              <a:rPr lang="en-US" sz="1800" dirty="0" smtClean="0"/>
              <a:t>species </a:t>
            </a:r>
            <a:r>
              <a:rPr lang="en-US" sz="1800" dirty="0"/>
              <a:t>&amp; life </a:t>
            </a:r>
            <a:r>
              <a:rPr lang="en-US" sz="1800" dirty="0" smtClean="0"/>
              <a:t>histories.</a:t>
            </a:r>
            <a:endParaRPr lang="en-US" sz="1800" dirty="0"/>
          </a:p>
          <a:p>
            <a:pPr marL="0" indent="0">
              <a:buNone/>
            </a:pPr>
            <a:r>
              <a:rPr lang="en-US" sz="2000" dirty="0"/>
              <a:t>Data Needs:</a:t>
            </a:r>
          </a:p>
          <a:p>
            <a:r>
              <a:rPr lang="en-US" sz="1800" dirty="0" smtClean="0"/>
              <a:t>Biomass and catch data, </a:t>
            </a:r>
            <a:r>
              <a:rPr lang="en-US" sz="1800" dirty="0"/>
              <a:t>maybe some stomach, but </a:t>
            </a:r>
            <a:r>
              <a:rPr lang="en-US" sz="1800" dirty="0" smtClean="0"/>
              <a:t>clustered.</a:t>
            </a:r>
            <a:endParaRPr lang="en-US" sz="1800" dirty="0"/>
          </a:p>
          <a:p>
            <a:r>
              <a:rPr lang="en-US" sz="1800" dirty="0"/>
              <a:t>Some flows among </a:t>
            </a:r>
            <a:r>
              <a:rPr lang="en-US" sz="1800" dirty="0" smtClean="0"/>
              <a:t>groups</a:t>
            </a:r>
            <a:endParaRPr lang="en-US" sz="1800" dirty="0"/>
          </a:p>
        </p:txBody>
      </p:sp>
      <p:pic>
        <p:nvPicPr>
          <p:cNvPr id="4" name="Picture 3" descr="Screen Shot 2015-03-26 at 4.41.59 PM.png"/>
          <p:cNvPicPr>
            <a:picLocks noChangeAspect="1"/>
          </p:cNvPicPr>
          <p:nvPr/>
        </p:nvPicPr>
        <p:blipFill rotWithShape="1">
          <a:blip r:embed="rId2">
            <a:extLst>
              <a:ext uri="{28A0092B-C50C-407E-A947-70E740481C1C}">
                <a14:useLocalDpi xmlns:a14="http://schemas.microsoft.com/office/drawing/2010/main" val="0"/>
              </a:ext>
            </a:extLst>
          </a:blip>
          <a:srcRect t="-1" b="22484"/>
          <a:stretch/>
        </p:blipFill>
        <p:spPr>
          <a:xfrm>
            <a:off x="4840113" y="1606060"/>
            <a:ext cx="4165600" cy="3145536"/>
          </a:xfrm>
          <a:prstGeom prst="rect">
            <a:avLst/>
          </a:prstGeom>
        </p:spPr>
      </p:pic>
      <p:sp>
        <p:nvSpPr>
          <p:cNvPr id="7" name="TextBox 6"/>
          <p:cNvSpPr txBox="1"/>
          <p:nvPr/>
        </p:nvSpPr>
        <p:spPr>
          <a:xfrm>
            <a:off x="5492046" y="5299297"/>
            <a:ext cx="3513667" cy="1384995"/>
          </a:xfrm>
          <a:prstGeom prst="rect">
            <a:avLst/>
          </a:prstGeom>
          <a:noFill/>
        </p:spPr>
        <p:txBody>
          <a:bodyPr wrap="square" rtlCol="0">
            <a:spAutoFit/>
          </a:bodyPr>
          <a:lstStyle/>
          <a:p>
            <a:r>
              <a:rPr lang="en-US" sz="1400" dirty="0" err="1"/>
              <a:t>Gaichas</a:t>
            </a:r>
            <a:r>
              <a:rPr lang="en-US" sz="1400" dirty="0"/>
              <a:t>, S., Gamble, R., Fogarty, M., </a:t>
            </a:r>
            <a:r>
              <a:rPr lang="en-US" sz="1400" dirty="0" err="1"/>
              <a:t>Benoît</a:t>
            </a:r>
            <a:r>
              <a:rPr lang="en-US" sz="1400" dirty="0"/>
              <a:t>, H., Essington, T., Fu, C., ... &amp; Link, J. (2012). Assembly rules for aggregate-species production models: simulations in support of management strategy evaluation. </a:t>
            </a:r>
            <a:r>
              <a:rPr lang="en-US" sz="1400" i="1" dirty="0"/>
              <a:t>Marine Ecology Progress Series</a:t>
            </a:r>
            <a:r>
              <a:rPr lang="en-US" sz="1400" dirty="0"/>
              <a:t>, </a:t>
            </a:r>
            <a:r>
              <a:rPr lang="en-US" sz="1400" i="1" dirty="0"/>
              <a:t>459</a:t>
            </a:r>
            <a:r>
              <a:rPr lang="en-US" sz="1400" dirty="0"/>
              <a:t>, 275-292.</a:t>
            </a:r>
          </a:p>
        </p:txBody>
      </p:sp>
    </p:spTree>
    <p:extLst>
      <p:ext uri="{BB962C8B-B14F-4D97-AF65-F5344CB8AC3E}">
        <p14:creationId xmlns:p14="http://schemas.microsoft.com/office/powerpoint/2010/main" val="404799792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4600" y="1130586"/>
            <a:ext cx="6642100" cy="5194300"/>
          </a:xfrm>
          <a:prstGeom prst="rect">
            <a:avLst/>
          </a:prstGeom>
        </p:spPr>
      </p:pic>
      <p:sp>
        <p:nvSpPr>
          <p:cNvPr id="3" name="TextBox 2"/>
          <p:cNvSpPr txBox="1"/>
          <p:nvPr/>
        </p:nvSpPr>
        <p:spPr>
          <a:xfrm>
            <a:off x="5799667" y="6435888"/>
            <a:ext cx="3344333" cy="369332"/>
          </a:xfrm>
          <a:prstGeom prst="rect">
            <a:avLst/>
          </a:prstGeom>
          <a:noFill/>
        </p:spPr>
        <p:txBody>
          <a:bodyPr wrap="square" rtlCol="0">
            <a:spAutoFit/>
          </a:bodyPr>
          <a:lstStyle/>
          <a:p>
            <a:r>
              <a:rPr lang="en-US" dirty="0" smtClean="0"/>
              <a:t>Field and Francis 2006</a:t>
            </a:r>
            <a:endParaRPr lang="en-US" dirty="0"/>
          </a:p>
        </p:txBody>
      </p:sp>
      <p:sp>
        <p:nvSpPr>
          <p:cNvPr id="4" name="Title 3"/>
          <p:cNvSpPr>
            <a:spLocks noGrp="1"/>
          </p:cNvSpPr>
          <p:nvPr>
            <p:ph type="title"/>
          </p:nvPr>
        </p:nvSpPr>
        <p:spPr/>
        <p:txBody>
          <a:bodyPr>
            <a:normAutofit fontScale="90000"/>
          </a:bodyPr>
          <a:lstStyle/>
          <a:p>
            <a:r>
              <a:rPr lang="en-US" dirty="0" smtClean="0"/>
              <a:t>Motivation is that functional groups stable over time despite species mix changing</a:t>
            </a:r>
            <a:endParaRPr lang="en-US" dirty="0"/>
          </a:p>
        </p:txBody>
      </p:sp>
      <p:sp>
        <p:nvSpPr>
          <p:cNvPr id="5" name="Content Placeholder 4"/>
          <p:cNvSpPr>
            <a:spLocks noGrp="1"/>
          </p:cNvSpPr>
          <p:nvPr>
            <p:ph idx="1"/>
          </p:nvPr>
        </p:nvSpPr>
        <p:spPr>
          <a:xfrm>
            <a:off x="457200" y="1363596"/>
            <a:ext cx="8229600" cy="5588417"/>
          </a:xfrm>
        </p:spPr>
        <p:txBody>
          <a:bodyPr/>
          <a:lstStyle/>
          <a:p>
            <a:endParaRPr lang="en-US" dirty="0"/>
          </a:p>
        </p:txBody>
      </p:sp>
    </p:spTree>
    <p:extLst>
      <p:ext uri="{BB962C8B-B14F-4D97-AF65-F5344CB8AC3E}">
        <p14:creationId xmlns:p14="http://schemas.microsoft.com/office/powerpoint/2010/main" val="26364701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surplus production models</a:t>
            </a:r>
            <a:endParaRPr lang="en-US" dirty="0"/>
          </a:p>
        </p:txBody>
      </p:sp>
      <p:sp>
        <p:nvSpPr>
          <p:cNvPr id="3" name="Content Placeholder 2"/>
          <p:cNvSpPr>
            <a:spLocks noGrp="1"/>
          </p:cNvSpPr>
          <p:nvPr>
            <p:ph idx="1"/>
          </p:nvPr>
        </p:nvSpPr>
        <p:spPr/>
        <p:txBody>
          <a:bodyPr/>
          <a:lstStyle/>
          <a:p>
            <a:r>
              <a:rPr lang="en-US" dirty="0" smtClean="0"/>
              <a:t>Uses existing tools, produces </a:t>
            </a:r>
            <a:r>
              <a:rPr lang="en-US" dirty="0"/>
              <a:t>typical </a:t>
            </a:r>
            <a:r>
              <a:rPr lang="en-US" dirty="0" smtClean="0"/>
              <a:t>management </a:t>
            </a:r>
            <a:r>
              <a:rPr lang="en-US" dirty="0"/>
              <a:t>advice: </a:t>
            </a:r>
            <a:r>
              <a:rPr lang="en-US" dirty="0" smtClean="0"/>
              <a:t>but for </a:t>
            </a:r>
            <a:r>
              <a:rPr lang="en-US" dirty="0"/>
              <a:t>groups of </a:t>
            </a:r>
            <a:r>
              <a:rPr lang="en-US" dirty="0" smtClean="0"/>
              <a:t>species</a:t>
            </a:r>
          </a:p>
          <a:p>
            <a:r>
              <a:rPr lang="en-US" dirty="0" smtClean="0"/>
              <a:t>Instead of B being for a particular population, consider the biomass of an aggregated group.</a:t>
            </a:r>
            <a:endParaRPr lang="en-US" dirty="0"/>
          </a:p>
          <a:p>
            <a:endParaRPr lang="en-US" dirty="0"/>
          </a:p>
        </p:txBody>
      </p:sp>
      <p:graphicFrame>
        <p:nvGraphicFramePr>
          <p:cNvPr id="4" name="Object 2"/>
          <p:cNvGraphicFramePr>
            <a:graphicFrameLocks noChangeAspect="1"/>
          </p:cNvGraphicFramePr>
          <p:nvPr>
            <p:extLst/>
          </p:nvPr>
        </p:nvGraphicFramePr>
        <p:xfrm>
          <a:off x="2007627" y="3790058"/>
          <a:ext cx="4829175" cy="1679575"/>
        </p:xfrm>
        <a:graphic>
          <a:graphicData uri="http://schemas.openxmlformats.org/presentationml/2006/ole">
            <mc:AlternateContent xmlns:mc="http://schemas.openxmlformats.org/markup-compatibility/2006">
              <mc:Choice xmlns:v="urn:schemas-microsoft-com:vml" Requires="v">
                <p:oleObj spid="_x0000_s18499" name="Equation" r:id="rId3" imgW="1498600" imgH="520700" progId="Equation.3">
                  <p:embed/>
                </p:oleObj>
              </mc:Choice>
              <mc:Fallback>
                <p:oleObj name="Equation" r:id="rId3" imgW="1498600" imgH="520700" progId="Equation.3">
                  <p:embed/>
                  <p:pic>
                    <p:nvPicPr>
                      <p:cNvPr id="0" name=""/>
                      <p:cNvPicPr>
                        <a:picLocks noChangeAspect="1" noChangeArrowheads="1"/>
                      </p:cNvPicPr>
                      <p:nvPr/>
                    </p:nvPicPr>
                    <p:blipFill>
                      <a:blip r:embed="rId4"/>
                      <a:srcRect/>
                      <a:stretch>
                        <a:fillRect/>
                      </a:stretch>
                    </p:blipFill>
                    <p:spPr bwMode="auto">
                      <a:xfrm>
                        <a:off x="2007627" y="3790058"/>
                        <a:ext cx="482917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4698285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of major ecological models used </a:t>
            </a:r>
            <a:r>
              <a:rPr lang="en-US" dirty="0"/>
              <a:t>in </a:t>
            </a:r>
            <a:r>
              <a:rPr lang="en-US" dirty="0" smtClean="0"/>
              <a:t>fisheries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Tactical Models</a:t>
            </a:r>
          </a:p>
          <a:p>
            <a:r>
              <a:rPr lang="en-US" dirty="0"/>
              <a:t>Single species</a:t>
            </a:r>
          </a:p>
          <a:p>
            <a:r>
              <a:rPr lang="en-US" dirty="0"/>
              <a:t>Single species with </a:t>
            </a:r>
            <a:r>
              <a:rPr lang="en-US" dirty="0" smtClean="0"/>
              <a:t>ecosystem considerations</a:t>
            </a:r>
            <a:endParaRPr lang="en-US" dirty="0"/>
          </a:p>
          <a:p>
            <a:r>
              <a:rPr lang="en-US" dirty="0"/>
              <a:t>Multi-species</a:t>
            </a:r>
          </a:p>
          <a:p>
            <a:r>
              <a:rPr lang="en-US" dirty="0"/>
              <a:t>Aggregate biomass</a:t>
            </a:r>
          </a:p>
          <a:p>
            <a:pPr marL="0" indent="0">
              <a:buNone/>
            </a:pPr>
            <a:endParaRPr lang="en-US" dirty="0" smtClean="0"/>
          </a:p>
          <a:p>
            <a:pPr marL="0" indent="0">
              <a:buNone/>
            </a:pPr>
            <a:r>
              <a:rPr lang="en-US" b="1" dirty="0" smtClean="0"/>
              <a:t>Strategic &amp; Heuristic Models</a:t>
            </a:r>
          </a:p>
          <a:p>
            <a:r>
              <a:rPr lang="en-US" dirty="0"/>
              <a:t>Multi-species</a:t>
            </a:r>
          </a:p>
          <a:p>
            <a:r>
              <a:rPr lang="en-US" dirty="0"/>
              <a:t>Aggregate biomass</a:t>
            </a:r>
          </a:p>
          <a:p>
            <a:r>
              <a:rPr lang="en-US" dirty="0"/>
              <a:t>Biophysical</a:t>
            </a:r>
          </a:p>
          <a:p>
            <a:r>
              <a:rPr lang="en-US" b="1" dirty="0"/>
              <a:t>Food web</a:t>
            </a:r>
          </a:p>
          <a:p>
            <a:r>
              <a:rPr lang="en-US" dirty="0"/>
              <a:t>Biogeochemical</a:t>
            </a:r>
          </a:p>
          <a:p>
            <a:r>
              <a:rPr lang="en-US" b="1" dirty="0"/>
              <a:t>Full system</a:t>
            </a:r>
          </a:p>
          <a:p>
            <a:endParaRPr lang="en-US" dirty="0"/>
          </a:p>
        </p:txBody>
      </p:sp>
    </p:spTree>
    <p:extLst>
      <p:ext uri="{BB962C8B-B14F-4D97-AF65-F5344CB8AC3E}">
        <p14:creationId xmlns:p14="http://schemas.microsoft.com/office/powerpoint/2010/main" val="242886263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web models in Fisheries</a:t>
            </a:r>
            <a:endParaRPr lang="en-US" dirty="0"/>
          </a:p>
        </p:txBody>
      </p:sp>
      <p:sp>
        <p:nvSpPr>
          <p:cNvPr id="3" name="Content Placeholder 2"/>
          <p:cNvSpPr>
            <a:spLocks noGrp="1"/>
          </p:cNvSpPr>
          <p:nvPr>
            <p:ph idx="1"/>
          </p:nvPr>
        </p:nvSpPr>
        <p:spPr>
          <a:xfrm>
            <a:off x="457200" y="1051870"/>
            <a:ext cx="4001911" cy="5588417"/>
          </a:xfrm>
        </p:spPr>
        <p:txBody>
          <a:bodyPr>
            <a:normAutofit fontScale="55000" lnSpcReduction="20000"/>
          </a:bodyPr>
          <a:lstStyle/>
          <a:p>
            <a:pPr marL="0" indent="0">
              <a:buNone/>
            </a:pPr>
            <a:r>
              <a:rPr lang="en-US" dirty="0"/>
              <a:t>Intended Purpose:</a:t>
            </a:r>
          </a:p>
          <a:p>
            <a:r>
              <a:rPr lang="en-US" dirty="0"/>
              <a:t>Evaluate species interactions, energy flows, and network structure of system surrounding fishery stocks</a:t>
            </a:r>
          </a:p>
          <a:p>
            <a:pPr marL="0" indent="0">
              <a:buNone/>
            </a:pPr>
            <a:r>
              <a:rPr lang="en-US" dirty="0"/>
              <a:t>Pros:</a:t>
            </a:r>
          </a:p>
          <a:p>
            <a:r>
              <a:rPr lang="en-US" dirty="0"/>
              <a:t>Enhanced ecological realism</a:t>
            </a:r>
          </a:p>
          <a:p>
            <a:r>
              <a:rPr lang="en-US" dirty="0"/>
              <a:t>Establishes ability to address trade-offs among fisheries</a:t>
            </a:r>
          </a:p>
          <a:p>
            <a:r>
              <a:rPr lang="en-US" dirty="0"/>
              <a:t>Often serves as a catalog for future work</a:t>
            </a:r>
          </a:p>
          <a:p>
            <a:pPr marL="0" indent="0">
              <a:buNone/>
            </a:pPr>
            <a:r>
              <a:rPr lang="en-US" dirty="0"/>
              <a:t>Cons:</a:t>
            </a:r>
          </a:p>
          <a:p>
            <a:r>
              <a:rPr lang="en-US" dirty="0"/>
              <a:t>Transparency of models</a:t>
            </a:r>
          </a:p>
          <a:p>
            <a:r>
              <a:rPr lang="en-US" dirty="0"/>
              <a:t>Assumptions of functional forms</a:t>
            </a:r>
          </a:p>
          <a:p>
            <a:r>
              <a:rPr lang="en-US" dirty="0"/>
              <a:t>Model outputs atypical for historical fisheries context</a:t>
            </a:r>
          </a:p>
          <a:p>
            <a:pPr marL="0" indent="0">
              <a:buNone/>
            </a:pPr>
            <a:r>
              <a:rPr lang="en-US" dirty="0"/>
              <a:t>Data Needs:</a:t>
            </a:r>
          </a:p>
          <a:p>
            <a:r>
              <a:rPr lang="en-US" dirty="0" smtClean="0"/>
              <a:t>Standard </a:t>
            </a:r>
            <a:r>
              <a:rPr lang="en-US" dirty="0"/>
              <a:t>plus stomach, many vital rates, many more taxa </a:t>
            </a:r>
            <a:r>
              <a:rPr lang="en-US" dirty="0" smtClean="0"/>
              <a:t>than </a:t>
            </a:r>
            <a:r>
              <a:rPr lang="en-US" dirty="0"/>
              <a:t>just targeted </a:t>
            </a:r>
            <a:r>
              <a:rPr lang="en-US" dirty="0" smtClean="0"/>
              <a:t>species</a:t>
            </a:r>
            <a:endParaRPr lang="en-US" dirty="0"/>
          </a:p>
          <a:p>
            <a:r>
              <a:rPr lang="en-US" dirty="0"/>
              <a:t>Flows among compartments and rates within compartments</a:t>
            </a:r>
          </a:p>
          <a:p>
            <a:endParaRPr lang="en-US" dirty="0"/>
          </a:p>
        </p:txBody>
      </p:sp>
      <p:pic>
        <p:nvPicPr>
          <p:cNvPr id="4" name="Picture 2" descr="Full_EBSweb_cr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238250"/>
            <a:ext cx="48006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Polladjjuv_EBS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971700"/>
            <a:ext cx="4403725"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922426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1870"/>
            <a:ext cx="8229600" cy="5588417"/>
          </a:xfrm>
        </p:spPr>
        <p:txBody>
          <a:bodyPr>
            <a:normAutofit/>
          </a:bodyPr>
          <a:lstStyle/>
          <a:p>
            <a:r>
              <a:rPr lang="en-US" sz="2400" dirty="0" smtClean="0"/>
              <a:t>Simple metabolic models.</a:t>
            </a:r>
          </a:p>
          <a:p>
            <a:r>
              <a:rPr lang="en-US" sz="2400" dirty="0" smtClean="0"/>
              <a:t>Feeding ecology based on theoretical size-based relationships</a:t>
            </a:r>
          </a:p>
          <a:p>
            <a:r>
              <a:rPr lang="en-US" sz="2400" dirty="0" smtClean="0"/>
              <a:t>Focus on size distribution of communities rather than individual species.</a:t>
            </a:r>
          </a:p>
          <a:p>
            <a:r>
              <a:rPr lang="en-US" sz="2400" dirty="0" smtClean="0"/>
              <a:t>Model evaluation by changes to the slopes of the size spectra.</a:t>
            </a:r>
            <a:endParaRPr lang="en-US" sz="2400" dirty="0"/>
          </a:p>
        </p:txBody>
      </p:sp>
      <p:pic>
        <p:nvPicPr>
          <p:cNvPr id="4" name="Picture 3"/>
          <p:cNvPicPr>
            <a:picLocks noChangeAspect="1"/>
          </p:cNvPicPr>
          <p:nvPr/>
        </p:nvPicPr>
        <p:blipFill>
          <a:blip r:embed="rId2"/>
          <a:stretch>
            <a:fillRect/>
          </a:stretch>
        </p:blipFill>
        <p:spPr>
          <a:xfrm>
            <a:off x="2247900" y="3295886"/>
            <a:ext cx="4902200" cy="3213100"/>
          </a:xfrm>
          <a:prstGeom prst="rect">
            <a:avLst/>
          </a:prstGeom>
        </p:spPr>
      </p:pic>
      <p:sp>
        <p:nvSpPr>
          <p:cNvPr id="6" name="TextBox 5"/>
          <p:cNvSpPr txBox="1"/>
          <p:nvPr/>
        </p:nvSpPr>
        <p:spPr>
          <a:xfrm>
            <a:off x="6797323" y="6455621"/>
            <a:ext cx="2469444" cy="369332"/>
          </a:xfrm>
          <a:prstGeom prst="rect">
            <a:avLst/>
          </a:prstGeom>
          <a:noFill/>
        </p:spPr>
        <p:txBody>
          <a:bodyPr wrap="square" rtlCol="0">
            <a:spAutoFit/>
          </a:bodyPr>
          <a:lstStyle/>
          <a:p>
            <a:r>
              <a:rPr lang="en-US" dirty="0" err="1" smtClean="0"/>
              <a:t>Hartvig</a:t>
            </a:r>
            <a:r>
              <a:rPr lang="en-US" dirty="0" smtClean="0"/>
              <a:t> et al. 2011</a:t>
            </a:r>
            <a:endParaRPr lang="en-US" dirty="0"/>
          </a:p>
        </p:txBody>
      </p:sp>
      <p:sp>
        <p:nvSpPr>
          <p:cNvPr id="2" name="Title 1"/>
          <p:cNvSpPr>
            <a:spLocks noGrp="1"/>
          </p:cNvSpPr>
          <p:nvPr>
            <p:ph type="title"/>
          </p:nvPr>
        </p:nvSpPr>
        <p:spPr/>
        <p:txBody>
          <a:bodyPr/>
          <a:lstStyle/>
          <a:p>
            <a:r>
              <a:rPr lang="en-US" dirty="0" smtClean="0"/>
              <a:t>Size spectra models</a:t>
            </a:r>
            <a:endParaRPr lang="en-US" dirty="0"/>
          </a:p>
        </p:txBody>
      </p:sp>
    </p:spTree>
    <p:extLst>
      <p:ext uri="{BB962C8B-B14F-4D97-AF65-F5344CB8AC3E}">
        <p14:creationId xmlns:p14="http://schemas.microsoft.com/office/powerpoint/2010/main" val="193340602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Whole-of-system models in fisheries</a:t>
            </a:r>
            <a:endParaRPr lang="en-US" dirty="0"/>
          </a:p>
        </p:txBody>
      </p:sp>
      <p:sp>
        <p:nvSpPr>
          <p:cNvPr id="3" name="Content Placeholder 2"/>
          <p:cNvSpPr>
            <a:spLocks noGrp="1"/>
          </p:cNvSpPr>
          <p:nvPr>
            <p:ph idx="1"/>
          </p:nvPr>
        </p:nvSpPr>
        <p:spPr>
          <a:xfrm>
            <a:off x="457200" y="1051870"/>
            <a:ext cx="4382911" cy="5588417"/>
          </a:xfrm>
        </p:spPr>
        <p:txBody>
          <a:bodyPr>
            <a:normAutofit fontScale="55000" lnSpcReduction="20000"/>
          </a:bodyPr>
          <a:lstStyle/>
          <a:p>
            <a:pPr marL="0" indent="0">
              <a:buNone/>
            </a:pPr>
            <a:r>
              <a:rPr lang="en-US" dirty="0"/>
              <a:t>Intended Purpose:</a:t>
            </a:r>
          </a:p>
          <a:p>
            <a:r>
              <a:rPr lang="en-US" dirty="0"/>
              <a:t>Evaluate fish in context of all the potential uses of an ecosystem</a:t>
            </a:r>
          </a:p>
          <a:p>
            <a:pPr marL="0" indent="0">
              <a:buNone/>
            </a:pPr>
            <a:r>
              <a:rPr lang="en-US" dirty="0"/>
              <a:t>Pros:</a:t>
            </a:r>
          </a:p>
          <a:p>
            <a:r>
              <a:rPr lang="en-US" dirty="0"/>
              <a:t>Inclusive of effectively every possible factor that can influence fish stocks</a:t>
            </a:r>
          </a:p>
          <a:p>
            <a:r>
              <a:rPr lang="en-US" dirty="0"/>
              <a:t>Excellent for strategic, multiple sector </a:t>
            </a:r>
            <a:r>
              <a:rPr lang="en-US" dirty="0" smtClean="0"/>
              <a:t>management</a:t>
            </a:r>
            <a:endParaRPr lang="en-US" dirty="0"/>
          </a:p>
          <a:p>
            <a:pPr marL="0" indent="0">
              <a:buNone/>
            </a:pPr>
            <a:r>
              <a:rPr lang="en-US" dirty="0"/>
              <a:t>Cons:</a:t>
            </a:r>
          </a:p>
          <a:p>
            <a:r>
              <a:rPr lang="en-US" dirty="0"/>
              <a:t>Models quickly become unwieldy</a:t>
            </a:r>
          </a:p>
          <a:p>
            <a:r>
              <a:rPr lang="en-US" dirty="0"/>
              <a:t>Multiple functional forms to choose from</a:t>
            </a:r>
          </a:p>
          <a:p>
            <a:r>
              <a:rPr lang="en-US" dirty="0"/>
              <a:t>Model outputs may or may not be familiar</a:t>
            </a:r>
          </a:p>
          <a:p>
            <a:pPr marL="0" indent="0">
              <a:buNone/>
            </a:pPr>
            <a:r>
              <a:rPr lang="en-US" dirty="0"/>
              <a:t>Data Needs:</a:t>
            </a:r>
          </a:p>
          <a:p>
            <a:r>
              <a:rPr lang="en-US" dirty="0" smtClean="0"/>
              <a:t>Standard </a:t>
            </a:r>
            <a:r>
              <a:rPr lang="en-US" dirty="0"/>
              <a:t>plus stomach, many vital rates, many more taxa groups than just targeted </a:t>
            </a:r>
            <a:r>
              <a:rPr lang="en-US" dirty="0" smtClean="0"/>
              <a:t>species</a:t>
            </a:r>
            <a:endParaRPr lang="en-US" dirty="0"/>
          </a:p>
          <a:p>
            <a:r>
              <a:rPr lang="en-US" dirty="0"/>
              <a:t>Flows among compartments and rates within compartments</a:t>
            </a:r>
          </a:p>
          <a:p>
            <a:r>
              <a:rPr lang="en-US" dirty="0"/>
              <a:t>Economic, socioeconomic and governance </a:t>
            </a:r>
            <a:r>
              <a:rPr lang="en-US" dirty="0" smtClean="0"/>
              <a:t>drivers</a:t>
            </a:r>
            <a:endParaRPr lang="en-US" dirty="0"/>
          </a:p>
        </p:txBody>
      </p:sp>
      <p:grpSp>
        <p:nvGrpSpPr>
          <p:cNvPr id="48" name="Group 22"/>
          <p:cNvGrpSpPr>
            <a:grpSpLocks/>
          </p:cNvGrpSpPr>
          <p:nvPr/>
        </p:nvGrpSpPr>
        <p:grpSpPr bwMode="auto">
          <a:xfrm>
            <a:off x="5830711" y="1025889"/>
            <a:ext cx="5181600" cy="3255963"/>
            <a:chOff x="914400" y="762000"/>
            <a:chExt cx="8374733" cy="5377215"/>
          </a:xfrm>
        </p:grpSpPr>
        <p:sp>
          <p:nvSpPr>
            <p:cNvPr id="49" name="Text Box 4"/>
            <p:cNvSpPr txBox="1">
              <a:spLocks noChangeArrowheads="1"/>
            </p:cNvSpPr>
            <p:nvPr/>
          </p:nvSpPr>
          <p:spPr bwMode="auto">
            <a:xfrm>
              <a:off x="7072292" y="882601"/>
              <a:ext cx="862105" cy="4446492"/>
            </a:xfrm>
            <a:prstGeom prst="rect">
              <a:avLst/>
            </a:prstGeom>
            <a:noFill/>
            <a:ln w="12700">
              <a:noFill/>
              <a:prstDash val="dash"/>
              <a:miter lim="800000"/>
              <a:headEnd/>
              <a:tailEnd/>
            </a:ln>
          </p:spPr>
          <p:txBody>
            <a:bodyPr>
              <a:spAutoFit/>
            </a:bodyPr>
            <a:lstStyle/>
            <a:p>
              <a:pPr eaLnBrk="0" fontAlgn="auto" hangingPunct="0">
                <a:lnSpc>
                  <a:spcPct val="160000"/>
                </a:lnSpc>
                <a:spcBef>
                  <a:spcPts val="0"/>
                </a:spcBef>
                <a:spcAft>
                  <a:spcPts val="0"/>
                </a:spcAft>
                <a:defRPr/>
              </a:pPr>
              <a:r>
                <a:rPr lang="en-AU" sz="1050" b="1" dirty="0">
                  <a:solidFill>
                    <a:schemeClr val="accent5"/>
                  </a:solidFill>
                </a:rPr>
                <a:t>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50</a:t>
              </a:r>
            </a:p>
            <a:p>
              <a:pPr eaLnBrk="0" fontAlgn="auto" hangingPunct="0">
                <a:lnSpc>
                  <a:spcPct val="7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120+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2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300+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endParaRPr lang="en-AU" sz="1050" b="1" dirty="0">
                <a:solidFill>
                  <a:schemeClr val="accent5"/>
                </a:solidFill>
              </a:endParaRPr>
            </a:p>
          </p:txBody>
        </p:sp>
        <p:grpSp>
          <p:nvGrpSpPr>
            <p:cNvPr id="50" name="Group 21"/>
            <p:cNvGrpSpPr>
              <a:grpSpLocks/>
            </p:cNvGrpSpPr>
            <p:nvPr/>
          </p:nvGrpSpPr>
          <p:grpSpPr bwMode="auto">
            <a:xfrm>
              <a:off x="914400" y="762000"/>
              <a:ext cx="8374733" cy="5377215"/>
              <a:chOff x="914400" y="762000"/>
              <a:chExt cx="8374733" cy="5377215"/>
            </a:xfrm>
          </p:grpSpPr>
          <p:pic>
            <p:nvPicPr>
              <p:cNvPr id="51" name="Picture 2" descr="neus"/>
              <p:cNvPicPr>
                <a:picLocks noChangeAspect="1" noChangeArrowheads="1"/>
              </p:cNvPicPr>
              <p:nvPr/>
            </p:nvPicPr>
            <p:blipFill>
              <a:blip r:embed="rId2"/>
              <a:srcRect/>
              <a:stretch>
                <a:fillRect/>
              </a:stretch>
            </p:blipFill>
            <p:spPr bwMode="auto">
              <a:xfrm>
                <a:off x="914400" y="804863"/>
                <a:ext cx="4433887" cy="4681537"/>
              </a:xfrm>
              <a:prstGeom prst="rect">
                <a:avLst/>
              </a:prstGeom>
              <a:noFill/>
              <a:ln w="9525">
                <a:noFill/>
                <a:miter lim="800000"/>
                <a:headEnd/>
                <a:tailEnd/>
              </a:ln>
            </p:spPr>
          </p:pic>
          <p:grpSp>
            <p:nvGrpSpPr>
              <p:cNvPr id="52" name="Group 5"/>
              <p:cNvGrpSpPr>
                <a:grpSpLocks/>
              </p:cNvGrpSpPr>
              <p:nvPr/>
            </p:nvGrpSpPr>
            <p:grpSpPr bwMode="auto">
              <a:xfrm>
                <a:off x="4648199" y="762000"/>
                <a:ext cx="4640934" cy="5377215"/>
                <a:chOff x="3384" y="696"/>
                <a:chExt cx="3303" cy="3640"/>
              </a:xfrm>
            </p:grpSpPr>
            <p:sp>
              <p:nvSpPr>
                <p:cNvPr id="53" name="Rectangle 6"/>
                <p:cNvSpPr>
                  <a:spLocks noChangeArrowheads="1"/>
                </p:cNvSpPr>
                <p:nvPr/>
              </p:nvSpPr>
              <p:spPr bwMode="auto">
                <a:xfrm>
                  <a:off x="4781" y="3756"/>
                  <a:ext cx="382" cy="318"/>
                </a:xfrm>
                <a:prstGeom prst="rect">
                  <a:avLst/>
                </a:prstGeom>
                <a:solidFill>
                  <a:srgbClr val="996633"/>
                </a:solidFill>
                <a:ln w="28575">
                  <a:solidFill>
                    <a:schemeClr val="accent4"/>
                  </a:solidFill>
                  <a:miter lim="800000"/>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54" name="Rectangle 7"/>
                <p:cNvSpPr>
                  <a:spLocks noChangeArrowheads="1"/>
                </p:cNvSpPr>
                <p:nvPr/>
              </p:nvSpPr>
              <p:spPr bwMode="auto">
                <a:xfrm>
                  <a:off x="4781" y="918"/>
                  <a:ext cx="382" cy="3163"/>
                </a:xfrm>
                <a:prstGeom prst="rect">
                  <a:avLst/>
                </a:prstGeom>
                <a:noFill/>
                <a:ln w="28575">
                  <a:solidFill>
                    <a:schemeClr val="accent4"/>
                  </a:solidFill>
                  <a:miter lim="800000"/>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55" name="Line 8"/>
                <p:cNvSpPr>
                  <a:spLocks noChangeShapeType="1"/>
                </p:cNvSpPr>
                <p:nvPr/>
              </p:nvSpPr>
              <p:spPr bwMode="auto">
                <a:xfrm>
                  <a:off x="4808" y="1984"/>
                  <a:ext cx="327" cy="9"/>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56" name="Line 9"/>
                <p:cNvSpPr>
                  <a:spLocks noChangeShapeType="1"/>
                </p:cNvSpPr>
                <p:nvPr/>
              </p:nvSpPr>
              <p:spPr bwMode="auto">
                <a:xfrm>
                  <a:off x="4808" y="1479"/>
                  <a:ext cx="327" cy="9"/>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57" name="Line 10"/>
                <p:cNvSpPr>
                  <a:spLocks noChangeShapeType="1"/>
                </p:cNvSpPr>
                <p:nvPr/>
              </p:nvSpPr>
              <p:spPr bwMode="auto">
                <a:xfrm>
                  <a:off x="4808" y="2780"/>
                  <a:ext cx="320" cy="2"/>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58" name="Text Box 11"/>
                <p:cNvSpPr txBox="1">
                  <a:spLocks noChangeArrowheads="1"/>
                </p:cNvSpPr>
                <p:nvPr/>
              </p:nvSpPr>
              <p:spPr bwMode="auto">
                <a:xfrm>
                  <a:off x="5213" y="3921"/>
                  <a:ext cx="1226"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Sediment</a:t>
                  </a:r>
                  <a:endParaRPr lang="en-AU" b="1">
                    <a:solidFill>
                      <a:schemeClr val="bg1"/>
                    </a:solidFill>
                    <a:latin typeface="Arial Narrow" pitchFamily="34" charset="0"/>
                  </a:endParaRPr>
                </a:p>
              </p:txBody>
            </p:sp>
            <p:sp>
              <p:nvSpPr>
                <p:cNvPr id="59" name="Text Box 12"/>
                <p:cNvSpPr txBox="1">
                  <a:spLocks noChangeArrowheads="1"/>
                </p:cNvSpPr>
                <p:nvPr/>
              </p:nvSpPr>
              <p:spPr bwMode="auto">
                <a:xfrm>
                  <a:off x="5350" y="3498"/>
                  <a:ext cx="1337"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Epibenthic</a:t>
                  </a:r>
                </a:p>
              </p:txBody>
            </p:sp>
            <p:sp>
              <p:nvSpPr>
                <p:cNvPr id="60" name="Text Box 13"/>
                <p:cNvSpPr txBox="1">
                  <a:spLocks noChangeArrowheads="1"/>
                </p:cNvSpPr>
                <p:nvPr/>
              </p:nvSpPr>
              <p:spPr bwMode="auto">
                <a:xfrm>
                  <a:off x="5409" y="696"/>
                  <a:ext cx="959"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Pelagic</a:t>
                  </a:r>
                  <a:endParaRPr lang="en-AU" b="1">
                    <a:solidFill>
                      <a:schemeClr val="bg1"/>
                    </a:solidFill>
                    <a:latin typeface="Arial Narrow" pitchFamily="34" charset="0"/>
                  </a:endParaRPr>
                </a:p>
              </p:txBody>
            </p:sp>
            <p:sp>
              <p:nvSpPr>
                <p:cNvPr id="61" name="Line 14"/>
                <p:cNvSpPr>
                  <a:spLocks noChangeShapeType="1"/>
                </p:cNvSpPr>
                <p:nvPr/>
              </p:nvSpPr>
              <p:spPr bwMode="auto">
                <a:xfrm>
                  <a:off x="5202" y="3749"/>
                  <a:ext cx="183" cy="0"/>
                </a:xfrm>
                <a:prstGeom prst="line">
                  <a:avLst/>
                </a:prstGeom>
                <a:noFill/>
                <a:ln w="76200">
                  <a:solidFill>
                    <a:schemeClr val="accent4"/>
                  </a:solidFill>
                  <a:round/>
                  <a:headEnd type="triangle" w="med" len="med"/>
                  <a:tailEnd/>
                </a:ln>
              </p:spPr>
              <p:txBody>
                <a:bodyPr/>
                <a:lstStyle/>
                <a:p>
                  <a:pPr fontAlgn="auto">
                    <a:spcBef>
                      <a:spcPts val="0"/>
                    </a:spcBef>
                    <a:spcAft>
                      <a:spcPts val="0"/>
                    </a:spcAft>
                    <a:defRPr/>
                  </a:pPr>
                  <a:endParaRPr lang="en-US">
                    <a:solidFill>
                      <a:schemeClr val="accent6"/>
                    </a:solidFill>
                  </a:endParaRPr>
                </a:p>
              </p:txBody>
            </p:sp>
            <p:grpSp>
              <p:nvGrpSpPr>
                <p:cNvPr id="62" name="Group 15"/>
                <p:cNvGrpSpPr>
                  <a:grpSpLocks/>
                </p:cNvGrpSpPr>
                <p:nvPr/>
              </p:nvGrpSpPr>
              <p:grpSpPr bwMode="auto">
                <a:xfrm>
                  <a:off x="3384" y="927"/>
                  <a:ext cx="1399" cy="3147"/>
                  <a:chOff x="3384" y="927"/>
                  <a:chExt cx="1399" cy="3147"/>
                </a:xfrm>
              </p:grpSpPr>
              <p:sp>
                <p:nvSpPr>
                  <p:cNvPr id="63" name="AutoShape 16"/>
                  <p:cNvSpPr>
                    <a:spLocks noChangeArrowheads="1"/>
                  </p:cNvSpPr>
                  <p:nvPr/>
                </p:nvSpPr>
                <p:spPr bwMode="auto">
                  <a:xfrm>
                    <a:off x="3384" y="1701"/>
                    <a:ext cx="57" cy="55"/>
                  </a:xfrm>
                  <a:prstGeom prst="flowChartConnector">
                    <a:avLst/>
                  </a:prstGeom>
                  <a:solidFill>
                    <a:srgbClr val="FFFFFF"/>
                  </a:solidFill>
                  <a:ln w="12700">
                    <a:solidFill>
                      <a:schemeClr val="accent4"/>
                    </a:solidFill>
                    <a:round/>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64" name="Line 17"/>
                  <p:cNvSpPr>
                    <a:spLocks noChangeShapeType="1"/>
                  </p:cNvSpPr>
                  <p:nvPr/>
                </p:nvSpPr>
                <p:spPr bwMode="auto">
                  <a:xfrm>
                    <a:off x="3409" y="1743"/>
                    <a:ext cx="1366" cy="2330"/>
                  </a:xfrm>
                  <a:prstGeom prst="line">
                    <a:avLst/>
                  </a:prstGeom>
                  <a:noFill/>
                  <a:ln w="12700">
                    <a:solidFill>
                      <a:schemeClr val="accent4"/>
                    </a:solidFill>
                    <a:round/>
                    <a:headEnd/>
                    <a:tailEnd/>
                  </a:ln>
                </p:spPr>
                <p:txBody>
                  <a:bodyPr/>
                  <a:lstStyle/>
                  <a:p>
                    <a:pPr fontAlgn="auto">
                      <a:spcBef>
                        <a:spcPts val="0"/>
                      </a:spcBef>
                      <a:spcAft>
                        <a:spcPts val="0"/>
                      </a:spcAft>
                      <a:defRPr/>
                    </a:pPr>
                    <a:endParaRPr lang="en-US">
                      <a:solidFill>
                        <a:schemeClr val="accent6"/>
                      </a:solidFill>
                    </a:endParaRPr>
                  </a:p>
                </p:txBody>
              </p:sp>
              <p:sp>
                <p:nvSpPr>
                  <p:cNvPr id="65" name="Line 18"/>
                  <p:cNvSpPr>
                    <a:spLocks noChangeShapeType="1"/>
                  </p:cNvSpPr>
                  <p:nvPr/>
                </p:nvSpPr>
                <p:spPr bwMode="auto">
                  <a:xfrm flipV="1">
                    <a:off x="3409" y="927"/>
                    <a:ext cx="1373" cy="808"/>
                  </a:xfrm>
                  <a:prstGeom prst="line">
                    <a:avLst/>
                  </a:prstGeom>
                  <a:noFill/>
                  <a:ln w="12700">
                    <a:solidFill>
                      <a:schemeClr val="accent4"/>
                    </a:solidFill>
                    <a:round/>
                    <a:headEnd/>
                    <a:tailEnd/>
                  </a:ln>
                </p:spPr>
                <p:txBody>
                  <a:bodyPr/>
                  <a:lstStyle/>
                  <a:p>
                    <a:pPr fontAlgn="auto">
                      <a:spcBef>
                        <a:spcPts val="0"/>
                      </a:spcBef>
                      <a:spcAft>
                        <a:spcPts val="0"/>
                      </a:spcAft>
                      <a:defRPr/>
                    </a:pPr>
                    <a:endParaRPr lang="en-US">
                      <a:solidFill>
                        <a:schemeClr val="accent6"/>
                      </a:solidFill>
                    </a:endParaRPr>
                  </a:p>
                </p:txBody>
              </p:sp>
            </p:grpSp>
          </p:grpSp>
        </p:grpSp>
      </p:grpSp>
      <p:grpSp>
        <p:nvGrpSpPr>
          <p:cNvPr id="66" name="Group 4"/>
          <p:cNvGrpSpPr>
            <a:grpSpLocks/>
          </p:cNvGrpSpPr>
          <p:nvPr/>
        </p:nvGrpSpPr>
        <p:grpSpPr bwMode="auto">
          <a:xfrm>
            <a:off x="5225174" y="4131744"/>
            <a:ext cx="3762466" cy="2418987"/>
            <a:chOff x="834" y="835"/>
            <a:chExt cx="4287" cy="2804"/>
          </a:xfrm>
        </p:grpSpPr>
        <p:sp>
          <p:nvSpPr>
            <p:cNvPr id="67" name="Freeform 5"/>
            <p:cNvSpPr>
              <a:spLocks noChangeAspect="1"/>
            </p:cNvSpPr>
            <p:nvPr/>
          </p:nvSpPr>
          <p:spPr bwMode="auto">
            <a:xfrm>
              <a:off x="3022" y="1965"/>
              <a:ext cx="2099" cy="1674"/>
            </a:xfrm>
            <a:custGeom>
              <a:avLst/>
              <a:gdLst>
                <a:gd name="T0" fmla="*/ 0 w 2841"/>
                <a:gd name="T1" fmla="*/ 1620 h 2093"/>
                <a:gd name="T2" fmla="*/ 7 w 2841"/>
                <a:gd name="T3" fmla="*/ 1574 h 2093"/>
                <a:gd name="T4" fmla="*/ 21 w 2841"/>
                <a:gd name="T5" fmla="*/ 1528 h 2093"/>
                <a:gd name="T6" fmla="*/ 78 w 2841"/>
                <a:gd name="T7" fmla="*/ 1336 h 2093"/>
                <a:gd name="T8" fmla="*/ 106 w 2841"/>
                <a:gd name="T9" fmla="*/ 1260 h 2093"/>
                <a:gd name="T10" fmla="*/ 128 w 2841"/>
                <a:gd name="T11" fmla="*/ 1237 h 2093"/>
                <a:gd name="T12" fmla="*/ 170 w 2841"/>
                <a:gd name="T13" fmla="*/ 1160 h 2093"/>
                <a:gd name="T14" fmla="*/ 219 w 2841"/>
                <a:gd name="T15" fmla="*/ 1091 h 2093"/>
                <a:gd name="T16" fmla="*/ 276 w 2841"/>
                <a:gd name="T17" fmla="*/ 998 h 2093"/>
                <a:gd name="T18" fmla="*/ 305 w 2841"/>
                <a:gd name="T19" fmla="*/ 914 h 2093"/>
                <a:gd name="T20" fmla="*/ 341 w 2841"/>
                <a:gd name="T21" fmla="*/ 876 h 2093"/>
                <a:gd name="T22" fmla="*/ 369 w 2841"/>
                <a:gd name="T23" fmla="*/ 806 h 2093"/>
                <a:gd name="T24" fmla="*/ 412 w 2841"/>
                <a:gd name="T25" fmla="*/ 669 h 2093"/>
                <a:gd name="T26" fmla="*/ 440 w 2841"/>
                <a:gd name="T27" fmla="*/ 599 h 2093"/>
                <a:gd name="T28" fmla="*/ 447 w 2841"/>
                <a:gd name="T29" fmla="*/ 576 h 2093"/>
                <a:gd name="T30" fmla="*/ 468 w 2841"/>
                <a:gd name="T31" fmla="*/ 569 h 2093"/>
                <a:gd name="T32" fmla="*/ 574 w 2841"/>
                <a:gd name="T33" fmla="*/ 499 h 2093"/>
                <a:gd name="T34" fmla="*/ 709 w 2841"/>
                <a:gd name="T35" fmla="*/ 400 h 2093"/>
                <a:gd name="T36" fmla="*/ 751 w 2841"/>
                <a:gd name="T37" fmla="*/ 392 h 2093"/>
                <a:gd name="T38" fmla="*/ 794 w 2841"/>
                <a:gd name="T39" fmla="*/ 354 h 2093"/>
                <a:gd name="T40" fmla="*/ 865 w 2841"/>
                <a:gd name="T41" fmla="*/ 330 h 2093"/>
                <a:gd name="T42" fmla="*/ 879 w 2841"/>
                <a:gd name="T43" fmla="*/ 307 h 2093"/>
                <a:gd name="T44" fmla="*/ 901 w 2841"/>
                <a:gd name="T45" fmla="*/ 315 h 2093"/>
                <a:gd name="T46" fmla="*/ 979 w 2841"/>
                <a:gd name="T47" fmla="*/ 292 h 2093"/>
                <a:gd name="T48" fmla="*/ 1000 w 2841"/>
                <a:gd name="T49" fmla="*/ 277 h 2093"/>
                <a:gd name="T50" fmla="*/ 1057 w 2841"/>
                <a:gd name="T51" fmla="*/ 262 h 2093"/>
                <a:gd name="T52" fmla="*/ 1099 w 2841"/>
                <a:gd name="T53" fmla="*/ 238 h 2093"/>
                <a:gd name="T54" fmla="*/ 1135 w 2841"/>
                <a:gd name="T55" fmla="*/ 208 h 2093"/>
                <a:gd name="T56" fmla="*/ 1206 w 2841"/>
                <a:gd name="T57" fmla="*/ 131 h 2093"/>
                <a:gd name="T58" fmla="*/ 1220 w 2841"/>
                <a:gd name="T59" fmla="*/ 115 h 2093"/>
                <a:gd name="T60" fmla="*/ 1255 w 2841"/>
                <a:gd name="T61" fmla="*/ 108 h 2093"/>
                <a:gd name="T62" fmla="*/ 1354 w 2841"/>
                <a:gd name="T63" fmla="*/ 62 h 2093"/>
                <a:gd name="T64" fmla="*/ 1433 w 2841"/>
                <a:gd name="T65" fmla="*/ 23 h 2093"/>
                <a:gd name="T66" fmla="*/ 1532 w 2841"/>
                <a:gd name="T67" fmla="*/ 8 h 2093"/>
                <a:gd name="T68" fmla="*/ 1950 w 2841"/>
                <a:gd name="T69" fmla="*/ 0 h 2093"/>
                <a:gd name="T70" fmla="*/ 2099 w 2841"/>
                <a:gd name="T71" fmla="*/ 8 h 2093"/>
                <a:gd name="T72" fmla="*/ 2099 w 2841"/>
                <a:gd name="T73" fmla="*/ 1659 h 2093"/>
                <a:gd name="T74" fmla="*/ 7 w 2841"/>
                <a:gd name="T75" fmla="*/ 1674 h 2093"/>
                <a:gd name="T76" fmla="*/ 0 w 2841"/>
                <a:gd name="T77" fmla="*/ 1620 h 209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41"/>
                <a:gd name="T118" fmla="*/ 0 h 2093"/>
                <a:gd name="T119" fmla="*/ 2841 w 2841"/>
                <a:gd name="T120" fmla="*/ 2093 h 209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41" h="2093">
                  <a:moveTo>
                    <a:pt x="0" y="2026"/>
                  </a:moveTo>
                  <a:cubicBezTo>
                    <a:pt x="3" y="2007"/>
                    <a:pt x="4" y="1987"/>
                    <a:pt x="9" y="1968"/>
                  </a:cubicBezTo>
                  <a:cubicBezTo>
                    <a:pt x="14" y="1948"/>
                    <a:pt x="29" y="1911"/>
                    <a:pt x="29" y="1911"/>
                  </a:cubicBezTo>
                  <a:cubicBezTo>
                    <a:pt x="42" y="1827"/>
                    <a:pt x="68" y="1746"/>
                    <a:pt x="105" y="1671"/>
                  </a:cubicBezTo>
                  <a:cubicBezTo>
                    <a:pt x="120" y="1642"/>
                    <a:pt x="126" y="1602"/>
                    <a:pt x="144" y="1575"/>
                  </a:cubicBezTo>
                  <a:cubicBezTo>
                    <a:pt x="152" y="1564"/>
                    <a:pt x="164" y="1557"/>
                    <a:pt x="173" y="1546"/>
                  </a:cubicBezTo>
                  <a:cubicBezTo>
                    <a:pt x="197" y="1517"/>
                    <a:pt x="210" y="1481"/>
                    <a:pt x="230" y="1450"/>
                  </a:cubicBezTo>
                  <a:cubicBezTo>
                    <a:pt x="244" y="1397"/>
                    <a:pt x="259" y="1402"/>
                    <a:pt x="297" y="1364"/>
                  </a:cubicBezTo>
                  <a:cubicBezTo>
                    <a:pt x="312" y="1321"/>
                    <a:pt x="349" y="1287"/>
                    <a:pt x="374" y="1248"/>
                  </a:cubicBezTo>
                  <a:cubicBezTo>
                    <a:pt x="396" y="1214"/>
                    <a:pt x="399" y="1180"/>
                    <a:pt x="413" y="1143"/>
                  </a:cubicBezTo>
                  <a:cubicBezTo>
                    <a:pt x="430" y="1097"/>
                    <a:pt x="422" y="1107"/>
                    <a:pt x="461" y="1095"/>
                  </a:cubicBezTo>
                  <a:cubicBezTo>
                    <a:pt x="505" y="961"/>
                    <a:pt x="457" y="1091"/>
                    <a:pt x="499" y="1008"/>
                  </a:cubicBezTo>
                  <a:cubicBezTo>
                    <a:pt x="525" y="957"/>
                    <a:pt x="539" y="891"/>
                    <a:pt x="557" y="836"/>
                  </a:cubicBezTo>
                  <a:cubicBezTo>
                    <a:pt x="603" y="694"/>
                    <a:pt x="551" y="836"/>
                    <a:pt x="595" y="749"/>
                  </a:cubicBezTo>
                  <a:cubicBezTo>
                    <a:pt x="600" y="740"/>
                    <a:pt x="598" y="727"/>
                    <a:pt x="605" y="720"/>
                  </a:cubicBezTo>
                  <a:cubicBezTo>
                    <a:pt x="612" y="713"/>
                    <a:pt x="624" y="714"/>
                    <a:pt x="633" y="711"/>
                  </a:cubicBezTo>
                  <a:cubicBezTo>
                    <a:pt x="678" y="669"/>
                    <a:pt x="716" y="637"/>
                    <a:pt x="777" y="624"/>
                  </a:cubicBezTo>
                  <a:cubicBezTo>
                    <a:pt x="833" y="571"/>
                    <a:pt x="884" y="524"/>
                    <a:pt x="960" y="500"/>
                  </a:cubicBezTo>
                  <a:cubicBezTo>
                    <a:pt x="1002" y="456"/>
                    <a:pt x="950" y="499"/>
                    <a:pt x="1017" y="490"/>
                  </a:cubicBezTo>
                  <a:cubicBezTo>
                    <a:pt x="1040" y="487"/>
                    <a:pt x="1059" y="451"/>
                    <a:pt x="1075" y="442"/>
                  </a:cubicBezTo>
                  <a:cubicBezTo>
                    <a:pt x="1099" y="428"/>
                    <a:pt x="1144" y="422"/>
                    <a:pt x="1171" y="413"/>
                  </a:cubicBezTo>
                  <a:cubicBezTo>
                    <a:pt x="1177" y="403"/>
                    <a:pt x="1179" y="388"/>
                    <a:pt x="1190" y="384"/>
                  </a:cubicBezTo>
                  <a:cubicBezTo>
                    <a:pt x="1200" y="380"/>
                    <a:pt x="1209" y="394"/>
                    <a:pt x="1219" y="394"/>
                  </a:cubicBezTo>
                  <a:cubicBezTo>
                    <a:pt x="1247" y="394"/>
                    <a:pt x="1299" y="378"/>
                    <a:pt x="1325" y="365"/>
                  </a:cubicBezTo>
                  <a:cubicBezTo>
                    <a:pt x="1335" y="360"/>
                    <a:pt x="1342" y="350"/>
                    <a:pt x="1353" y="346"/>
                  </a:cubicBezTo>
                  <a:cubicBezTo>
                    <a:pt x="1378" y="337"/>
                    <a:pt x="1430" y="327"/>
                    <a:pt x="1430" y="327"/>
                  </a:cubicBezTo>
                  <a:cubicBezTo>
                    <a:pt x="1448" y="315"/>
                    <a:pt x="1471" y="312"/>
                    <a:pt x="1488" y="298"/>
                  </a:cubicBezTo>
                  <a:cubicBezTo>
                    <a:pt x="1547" y="250"/>
                    <a:pt x="1465" y="282"/>
                    <a:pt x="1536" y="260"/>
                  </a:cubicBezTo>
                  <a:cubicBezTo>
                    <a:pt x="1574" y="234"/>
                    <a:pt x="1599" y="197"/>
                    <a:pt x="1632" y="164"/>
                  </a:cubicBezTo>
                  <a:cubicBezTo>
                    <a:pt x="1638" y="157"/>
                    <a:pt x="1642" y="146"/>
                    <a:pt x="1651" y="144"/>
                  </a:cubicBezTo>
                  <a:cubicBezTo>
                    <a:pt x="1667" y="141"/>
                    <a:pt x="1683" y="138"/>
                    <a:pt x="1699" y="135"/>
                  </a:cubicBezTo>
                  <a:cubicBezTo>
                    <a:pt x="1745" y="117"/>
                    <a:pt x="1787" y="93"/>
                    <a:pt x="1833" y="77"/>
                  </a:cubicBezTo>
                  <a:cubicBezTo>
                    <a:pt x="1866" y="46"/>
                    <a:pt x="1895" y="38"/>
                    <a:pt x="1939" y="29"/>
                  </a:cubicBezTo>
                  <a:cubicBezTo>
                    <a:pt x="1991" y="47"/>
                    <a:pt x="2023" y="12"/>
                    <a:pt x="2073" y="10"/>
                  </a:cubicBezTo>
                  <a:cubicBezTo>
                    <a:pt x="2262" y="4"/>
                    <a:pt x="2451" y="3"/>
                    <a:pt x="2640" y="0"/>
                  </a:cubicBezTo>
                  <a:cubicBezTo>
                    <a:pt x="2731" y="24"/>
                    <a:pt x="2665" y="10"/>
                    <a:pt x="2841" y="10"/>
                  </a:cubicBezTo>
                  <a:lnTo>
                    <a:pt x="2841" y="2074"/>
                  </a:lnTo>
                  <a:lnTo>
                    <a:pt x="9" y="2093"/>
                  </a:lnTo>
                  <a:lnTo>
                    <a:pt x="0" y="2026"/>
                  </a:lnTo>
                  <a:close/>
                </a:path>
              </a:pathLst>
            </a:custGeom>
            <a:solidFill>
              <a:srgbClr val="996633"/>
            </a:solidFill>
            <a:ln w="12700" cap="flat" cmpd="sng">
              <a:solidFill>
                <a:schemeClr val="accent4"/>
              </a:solidFill>
              <a:prstDash val="solid"/>
              <a:round/>
              <a:headEnd/>
              <a:tailEnd/>
            </a:ln>
          </p:spPr>
          <p:txBody>
            <a:bodyPr/>
            <a:lstStyle/>
            <a:p>
              <a:pPr>
                <a:defRPr/>
              </a:pPr>
              <a:endParaRPr lang="en-US">
                <a:solidFill>
                  <a:schemeClr val="accent6"/>
                </a:solidFill>
                <a:ea typeface="+mn-ea"/>
              </a:endParaRPr>
            </a:p>
          </p:txBody>
        </p:sp>
        <p:sp>
          <p:nvSpPr>
            <p:cNvPr id="68" name="AutoShape 6"/>
            <p:cNvSpPr>
              <a:spLocks noChangeAspect="1" noChangeArrowheads="1"/>
            </p:cNvSpPr>
            <p:nvPr/>
          </p:nvSpPr>
          <p:spPr bwMode="auto">
            <a:xfrm>
              <a:off x="1455" y="3376"/>
              <a:ext cx="129" cy="85"/>
            </a:xfrm>
            <a:prstGeom prst="flowChartProcess">
              <a:avLst/>
            </a:prstGeom>
            <a:solidFill>
              <a:srgbClr val="00CC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69" name="AutoShape 7"/>
            <p:cNvSpPr>
              <a:spLocks noChangeAspect="1" noChangeArrowheads="1"/>
            </p:cNvSpPr>
            <p:nvPr/>
          </p:nvSpPr>
          <p:spPr bwMode="auto">
            <a:xfrm>
              <a:off x="1064" y="3335"/>
              <a:ext cx="188" cy="126"/>
            </a:xfrm>
            <a:prstGeom prst="flowChartProcess">
              <a:avLst/>
            </a:prstGeom>
            <a:solidFill>
              <a:srgbClr val="00CC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0" name="AutoShape 8"/>
            <p:cNvSpPr>
              <a:spLocks noChangeAspect="1" noChangeArrowheads="1"/>
            </p:cNvSpPr>
            <p:nvPr/>
          </p:nvSpPr>
          <p:spPr bwMode="auto">
            <a:xfrm>
              <a:off x="960" y="2709"/>
              <a:ext cx="397" cy="264"/>
            </a:xfrm>
            <a:prstGeom prst="flowChartProcess">
              <a:avLst/>
            </a:prstGeom>
            <a:solidFill>
              <a:srgbClr val="FF00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1" name="AutoShape 9"/>
            <p:cNvSpPr>
              <a:spLocks noChangeAspect="1" noChangeArrowheads="1"/>
            </p:cNvSpPr>
            <p:nvPr/>
          </p:nvSpPr>
          <p:spPr bwMode="auto">
            <a:xfrm>
              <a:off x="1526" y="2623"/>
              <a:ext cx="275" cy="183"/>
            </a:xfrm>
            <a:prstGeom prst="flowChartProcess">
              <a:avLst/>
            </a:prstGeom>
            <a:solidFill>
              <a:srgbClr val="FF00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2" name="AutoShape 10"/>
            <p:cNvSpPr>
              <a:spLocks noChangeAspect="1" noChangeArrowheads="1"/>
            </p:cNvSpPr>
            <p:nvPr/>
          </p:nvSpPr>
          <p:spPr bwMode="auto">
            <a:xfrm>
              <a:off x="1900" y="2609"/>
              <a:ext cx="316" cy="210"/>
            </a:xfrm>
            <a:prstGeom prst="flowChartProcess">
              <a:avLst/>
            </a:prstGeom>
            <a:solidFill>
              <a:srgbClr val="FF00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3" name="AutoShape 11"/>
            <p:cNvSpPr>
              <a:spLocks noChangeAspect="1" noChangeArrowheads="1"/>
            </p:cNvSpPr>
            <p:nvPr/>
          </p:nvSpPr>
          <p:spPr bwMode="auto">
            <a:xfrm>
              <a:off x="2323" y="2605"/>
              <a:ext cx="315" cy="209"/>
            </a:xfrm>
            <a:prstGeom prst="flowChartProcess">
              <a:avLst/>
            </a:prstGeom>
            <a:solidFill>
              <a:srgbClr val="FF7C8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4" name="AutoShape 12"/>
            <p:cNvSpPr>
              <a:spLocks noChangeAspect="1" noChangeArrowheads="1"/>
            </p:cNvSpPr>
            <p:nvPr/>
          </p:nvSpPr>
          <p:spPr bwMode="auto">
            <a:xfrm>
              <a:off x="2868" y="1822"/>
              <a:ext cx="251" cy="167"/>
            </a:xfrm>
            <a:prstGeom prst="flowChartProcess">
              <a:avLst/>
            </a:prstGeom>
            <a:solidFill>
              <a:srgbClr val="000000"/>
            </a:solidFill>
            <a:ln w="9525">
              <a:solidFill>
                <a:schemeClr val="accent4"/>
              </a:solidFill>
              <a:miter lim="800000"/>
              <a:headEnd/>
              <a:tailEnd/>
            </a:ln>
          </p:spPr>
          <p:txBody>
            <a:bodyPr wrap="none" anchor="ctr"/>
            <a:lstStyle/>
            <a:p>
              <a:pPr algn="ctr">
                <a:defRPr/>
              </a:pPr>
              <a:endParaRPr lang="en-US" sz="2400">
                <a:solidFill>
                  <a:schemeClr val="accent6"/>
                </a:solidFill>
                <a:latin typeface="Times New Roman" pitchFamily="18" charset="0"/>
                <a:ea typeface="+mn-ea"/>
              </a:endParaRPr>
            </a:p>
          </p:txBody>
        </p:sp>
        <p:sp>
          <p:nvSpPr>
            <p:cNvPr id="75" name="AutoShape 13"/>
            <p:cNvSpPr>
              <a:spLocks noChangeAspect="1" noChangeArrowheads="1"/>
            </p:cNvSpPr>
            <p:nvPr/>
          </p:nvSpPr>
          <p:spPr bwMode="auto">
            <a:xfrm>
              <a:off x="1782" y="3276"/>
              <a:ext cx="242" cy="161"/>
            </a:xfrm>
            <a:prstGeom prst="flowChartProcess">
              <a:avLst/>
            </a:prstGeom>
            <a:solidFill>
              <a:srgbClr val="FFFF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6" name="AutoShape 14"/>
            <p:cNvSpPr>
              <a:spLocks noChangeAspect="1" noChangeArrowheads="1"/>
            </p:cNvSpPr>
            <p:nvPr/>
          </p:nvSpPr>
          <p:spPr bwMode="auto">
            <a:xfrm>
              <a:off x="3872" y="3268"/>
              <a:ext cx="131" cy="88"/>
            </a:xfrm>
            <a:prstGeom prst="flowChartProcess">
              <a:avLst/>
            </a:prstGeom>
            <a:solidFill>
              <a:srgbClr val="FFFF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7" name="AutoShape 15"/>
            <p:cNvSpPr>
              <a:spLocks noChangeAspect="1" noChangeArrowheads="1"/>
            </p:cNvSpPr>
            <p:nvPr/>
          </p:nvSpPr>
          <p:spPr bwMode="auto">
            <a:xfrm>
              <a:off x="3500" y="2917"/>
              <a:ext cx="315" cy="209"/>
            </a:xfrm>
            <a:prstGeom prst="flowChartProcess">
              <a:avLst/>
            </a:prstGeom>
            <a:solidFill>
              <a:srgbClr val="FFCC66"/>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8" name="AutoShape 16"/>
            <p:cNvSpPr>
              <a:spLocks noChangeAspect="1" noChangeArrowheads="1"/>
            </p:cNvSpPr>
            <p:nvPr/>
          </p:nvSpPr>
          <p:spPr bwMode="auto">
            <a:xfrm>
              <a:off x="3950" y="2876"/>
              <a:ext cx="422" cy="281"/>
            </a:xfrm>
            <a:prstGeom prst="flowChartProcess">
              <a:avLst/>
            </a:prstGeom>
            <a:solidFill>
              <a:srgbClr val="FFCC66"/>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9" name="AutoShape 17"/>
            <p:cNvSpPr>
              <a:spLocks noChangeAspect="1" noChangeArrowheads="1"/>
            </p:cNvSpPr>
            <p:nvPr/>
          </p:nvSpPr>
          <p:spPr bwMode="auto">
            <a:xfrm>
              <a:off x="3923" y="2669"/>
              <a:ext cx="97" cy="64"/>
            </a:xfrm>
            <a:prstGeom prst="flowChartProcess">
              <a:avLst/>
            </a:prstGeom>
            <a:solidFill>
              <a:srgbClr val="FFCC66"/>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0" name="AutoShape 18"/>
            <p:cNvSpPr>
              <a:spLocks noChangeAspect="1" noChangeArrowheads="1"/>
            </p:cNvSpPr>
            <p:nvPr/>
          </p:nvSpPr>
          <p:spPr bwMode="auto">
            <a:xfrm>
              <a:off x="3146" y="2302"/>
              <a:ext cx="537" cy="357"/>
            </a:xfrm>
            <a:prstGeom prst="flowChartProcess">
              <a:avLst/>
            </a:prstGeom>
            <a:solidFill>
              <a:srgbClr val="FF99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1" name="AutoShape 19"/>
            <p:cNvSpPr>
              <a:spLocks noChangeAspect="1" noChangeArrowheads="1"/>
            </p:cNvSpPr>
            <p:nvPr/>
          </p:nvSpPr>
          <p:spPr bwMode="auto">
            <a:xfrm>
              <a:off x="4636" y="2411"/>
              <a:ext cx="267" cy="178"/>
            </a:xfrm>
            <a:prstGeom prst="flowChartProcess">
              <a:avLst/>
            </a:prstGeom>
            <a:solidFill>
              <a:srgbClr val="FF99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2" name="AutoShape 20"/>
            <p:cNvSpPr>
              <a:spLocks noChangeAspect="1" noChangeArrowheads="1"/>
            </p:cNvSpPr>
            <p:nvPr/>
          </p:nvSpPr>
          <p:spPr bwMode="auto">
            <a:xfrm>
              <a:off x="4028" y="1957"/>
              <a:ext cx="315" cy="209"/>
            </a:xfrm>
            <a:prstGeom prst="flowChartProcess">
              <a:avLst/>
            </a:prstGeom>
            <a:solidFill>
              <a:srgbClr val="FF99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3" name="AutoShape 21"/>
            <p:cNvSpPr>
              <a:spLocks noChangeAspect="1" noChangeArrowheads="1"/>
            </p:cNvSpPr>
            <p:nvPr/>
          </p:nvSpPr>
          <p:spPr bwMode="auto">
            <a:xfrm>
              <a:off x="4705" y="3221"/>
              <a:ext cx="400" cy="266"/>
            </a:xfrm>
            <a:prstGeom prst="flowChartProcess">
              <a:avLst/>
            </a:prstGeom>
            <a:solidFill>
              <a:srgbClr val="00CC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4" name="AutoShape 22"/>
            <p:cNvSpPr>
              <a:spLocks noChangeAspect="1" noChangeArrowheads="1"/>
            </p:cNvSpPr>
            <p:nvPr/>
          </p:nvSpPr>
          <p:spPr bwMode="auto">
            <a:xfrm>
              <a:off x="4333" y="3249"/>
              <a:ext cx="337" cy="224"/>
            </a:xfrm>
            <a:prstGeom prst="flowChartProcess">
              <a:avLst/>
            </a:prstGeom>
            <a:solidFill>
              <a:srgbClr val="00CC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5" name="Freeform 23"/>
            <p:cNvSpPr>
              <a:spLocks noChangeAspect="1"/>
            </p:cNvSpPr>
            <p:nvPr/>
          </p:nvSpPr>
          <p:spPr bwMode="auto">
            <a:xfrm>
              <a:off x="1870" y="1995"/>
              <a:ext cx="192" cy="192"/>
            </a:xfrm>
            <a:custGeom>
              <a:avLst/>
              <a:gdLst>
                <a:gd name="T0" fmla="*/ 0 w 336"/>
                <a:gd name="T1" fmla="*/ 0 h 240"/>
                <a:gd name="T2" fmla="*/ 0 w 336"/>
                <a:gd name="T3" fmla="*/ 192 h 240"/>
                <a:gd name="T4" fmla="*/ 192 w 336"/>
                <a:gd name="T5" fmla="*/ 192 h 240"/>
                <a:gd name="T6" fmla="*/ 192 w 336"/>
                <a:gd name="T7" fmla="*/ 115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accent4"/>
              </a:solidFill>
              <a:round/>
              <a:headEnd/>
              <a:tailEnd/>
            </a:ln>
          </p:spPr>
          <p:txBody>
            <a:bodyPr/>
            <a:lstStyle/>
            <a:p>
              <a:pPr>
                <a:defRPr/>
              </a:pPr>
              <a:endParaRPr lang="en-US">
                <a:solidFill>
                  <a:schemeClr val="accent6"/>
                </a:solidFill>
                <a:ea typeface="+mn-ea"/>
              </a:endParaRPr>
            </a:p>
          </p:txBody>
        </p:sp>
        <p:sp>
          <p:nvSpPr>
            <p:cNvPr id="86" name="Freeform 24"/>
            <p:cNvSpPr>
              <a:spLocks noChangeAspect="1"/>
            </p:cNvSpPr>
            <p:nvPr/>
          </p:nvSpPr>
          <p:spPr bwMode="auto">
            <a:xfrm>
              <a:off x="1268" y="2187"/>
              <a:ext cx="247" cy="192"/>
            </a:xfrm>
            <a:custGeom>
              <a:avLst/>
              <a:gdLst>
                <a:gd name="T0" fmla="*/ 0 w 336"/>
                <a:gd name="T1" fmla="*/ 0 h 240"/>
                <a:gd name="T2" fmla="*/ 0 w 336"/>
                <a:gd name="T3" fmla="*/ 192 h 240"/>
                <a:gd name="T4" fmla="*/ 247 w 336"/>
                <a:gd name="T5" fmla="*/ 192 h 240"/>
                <a:gd name="T6" fmla="*/ 247 w 336"/>
                <a:gd name="T7" fmla="*/ 115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accent4"/>
              </a:solidFill>
              <a:round/>
              <a:headEnd/>
              <a:tailEnd/>
            </a:ln>
          </p:spPr>
          <p:txBody>
            <a:bodyPr/>
            <a:lstStyle/>
            <a:p>
              <a:pPr>
                <a:defRPr/>
              </a:pPr>
              <a:endParaRPr lang="en-US">
                <a:solidFill>
                  <a:schemeClr val="accent6"/>
                </a:solidFill>
                <a:ea typeface="+mn-ea"/>
              </a:endParaRPr>
            </a:p>
          </p:txBody>
        </p:sp>
        <p:sp>
          <p:nvSpPr>
            <p:cNvPr id="87" name="Freeform 25"/>
            <p:cNvSpPr>
              <a:spLocks noChangeAspect="1"/>
            </p:cNvSpPr>
            <p:nvPr/>
          </p:nvSpPr>
          <p:spPr bwMode="auto">
            <a:xfrm>
              <a:off x="2110" y="1268"/>
              <a:ext cx="193" cy="451"/>
            </a:xfrm>
            <a:custGeom>
              <a:avLst/>
              <a:gdLst>
                <a:gd name="T0" fmla="*/ 0 w 187"/>
                <a:gd name="T1" fmla="*/ 0 h 750"/>
                <a:gd name="T2" fmla="*/ 0 w 187"/>
                <a:gd name="T3" fmla="*/ 451 h 750"/>
                <a:gd name="T4" fmla="*/ 193 w 187"/>
                <a:gd name="T5" fmla="*/ 451 h 750"/>
                <a:gd name="T6" fmla="*/ 190 w 187"/>
                <a:gd name="T7" fmla="*/ 265 h 750"/>
                <a:gd name="T8" fmla="*/ 0 w 187"/>
                <a:gd name="T9" fmla="*/ 0 h 750"/>
                <a:gd name="T10" fmla="*/ 0 60000 65536"/>
                <a:gd name="T11" fmla="*/ 0 60000 65536"/>
                <a:gd name="T12" fmla="*/ 0 60000 65536"/>
                <a:gd name="T13" fmla="*/ 0 60000 65536"/>
                <a:gd name="T14" fmla="*/ 0 60000 65536"/>
                <a:gd name="T15" fmla="*/ 0 w 187"/>
                <a:gd name="T16" fmla="*/ 0 h 750"/>
                <a:gd name="T17" fmla="*/ 187 w 187"/>
                <a:gd name="T18" fmla="*/ 750 h 750"/>
              </a:gdLst>
              <a:ahLst/>
              <a:cxnLst>
                <a:cxn ang="T10">
                  <a:pos x="T0" y="T1"/>
                </a:cxn>
                <a:cxn ang="T11">
                  <a:pos x="T2" y="T3"/>
                </a:cxn>
                <a:cxn ang="T12">
                  <a:pos x="T4" y="T5"/>
                </a:cxn>
                <a:cxn ang="T13">
                  <a:pos x="T6" y="T7"/>
                </a:cxn>
                <a:cxn ang="T14">
                  <a:pos x="T8" y="T9"/>
                </a:cxn>
              </a:cxnLst>
              <a:rect l="T15" t="T16" r="T17" b="T18"/>
              <a:pathLst>
                <a:path w="187" h="750">
                  <a:moveTo>
                    <a:pt x="0" y="0"/>
                  </a:moveTo>
                  <a:lnTo>
                    <a:pt x="0" y="750"/>
                  </a:lnTo>
                  <a:lnTo>
                    <a:pt x="187" y="750"/>
                  </a:lnTo>
                  <a:lnTo>
                    <a:pt x="184" y="440"/>
                  </a:lnTo>
                  <a:lnTo>
                    <a:pt x="0" y="0"/>
                  </a:lnTo>
                  <a:close/>
                </a:path>
              </a:pathLst>
            </a:custGeom>
            <a:solidFill>
              <a:srgbClr val="0033CC"/>
            </a:solidFill>
            <a:ln w="9525">
              <a:solidFill>
                <a:schemeClr val="accent4"/>
              </a:solidFill>
              <a:round/>
              <a:headEnd/>
              <a:tailEnd/>
            </a:ln>
          </p:spPr>
          <p:txBody>
            <a:bodyPr/>
            <a:lstStyle/>
            <a:p>
              <a:pPr>
                <a:defRPr/>
              </a:pPr>
              <a:endParaRPr lang="en-US">
                <a:solidFill>
                  <a:schemeClr val="accent6"/>
                </a:solidFill>
                <a:ea typeface="+mn-ea"/>
              </a:endParaRPr>
            </a:p>
          </p:txBody>
        </p:sp>
        <p:sp>
          <p:nvSpPr>
            <p:cNvPr id="88" name="Freeform 26"/>
            <p:cNvSpPr>
              <a:spLocks noChangeAspect="1"/>
            </p:cNvSpPr>
            <p:nvPr/>
          </p:nvSpPr>
          <p:spPr bwMode="auto">
            <a:xfrm>
              <a:off x="2592" y="1182"/>
              <a:ext cx="94" cy="371"/>
            </a:xfrm>
            <a:custGeom>
              <a:avLst/>
              <a:gdLst>
                <a:gd name="T0" fmla="*/ 0 w 88"/>
                <a:gd name="T1" fmla="*/ 0 h 750"/>
                <a:gd name="T2" fmla="*/ 0 w 88"/>
                <a:gd name="T3" fmla="*/ 371 h 750"/>
                <a:gd name="T4" fmla="*/ 94 w 88"/>
                <a:gd name="T5" fmla="*/ 371 h 750"/>
                <a:gd name="T6" fmla="*/ 91 w 88"/>
                <a:gd name="T7" fmla="*/ 165 h 750"/>
                <a:gd name="T8" fmla="*/ 0 w 88"/>
                <a:gd name="T9" fmla="*/ 0 h 750"/>
                <a:gd name="T10" fmla="*/ 0 60000 65536"/>
                <a:gd name="T11" fmla="*/ 0 60000 65536"/>
                <a:gd name="T12" fmla="*/ 0 60000 65536"/>
                <a:gd name="T13" fmla="*/ 0 60000 65536"/>
                <a:gd name="T14" fmla="*/ 0 60000 65536"/>
                <a:gd name="T15" fmla="*/ 0 w 88"/>
                <a:gd name="T16" fmla="*/ 0 h 750"/>
                <a:gd name="T17" fmla="*/ 88 w 88"/>
                <a:gd name="T18" fmla="*/ 750 h 750"/>
              </a:gdLst>
              <a:ahLst/>
              <a:cxnLst>
                <a:cxn ang="T10">
                  <a:pos x="T0" y="T1"/>
                </a:cxn>
                <a:cxn ang="T11">
                  <a:pos x="T2" y="T3"/>
                </a:cxn>
                <a:cxn ang="T12">
                  <a:pos x="T4" y="T5"/>
                </a:cxn>
                <a:cxn ang="T13">
                  <a:pos x="T6" y="T7"/>
                </a:cxn>
                <a:cxn ang="T14">
                  <a:pos x="T8" y="T9"/>
                </a:cxn>
              </a:cxnLst>
              <a:rect l="T15" t="T16" r="T17" b="T18"/>
              <a:pathLst>
                <a:path w="88" h="750">
                  <a:moveTo>
                    <a:pt x="0" y="0"/>
                  </a:moveTo>
                  <a:lnTo>
                    <a:pt x="0" y="750"/>
                  </a:lnTo>
                  <a:lnTo>
                    <a:pt x="88" y="750"/>
                  </a:lnTo>
                  <a:lnTo>
                    <a:pt x="85" y="333"/>
                  </a:lnTo>
                  <a:lnTo>
                    <a:pt x="0" y="0"/>
                  </a:lnTo>
                  <a:close/>
                </a:path>
              </a:pathLst>
            </a:custGeom>
            <a:solidFill>
              <a:srgbClr val="0033CC"/>
            </a:solidFill>
            <a:ln w="9525">
              <a:solidFill>
                <a:schemeClr val="accent4"/>
              </a:solidFill>
              <a:round/>
              <a:headEnd/>
              <a:tailEnd/>
            </a:ln>
          </p:spPr>
          <p:txBody>
            <a:bodyPr/>
            <a:lstStyle/>
            <a:p>
              <a:pPr>
                <a:defRPr/>
              </a:pPr>
              <a:endParaRPr lang="en-US">
                <a:solidFill>
                  <a:schemeClr val="accent6"/>
                </a:solidFill>
                <a:ea typeface="+mn-ea"/>
              </a:endParaRPr>
            </a:p>
          </p:txBody>
        </p:sp>
        <p:sp>
          <p:nvSpPr>
            <p:cNvPr id="89" name="Freeform 27"/>
            <p:cNvSpPr>
              <a:spLocks noChangeAspect="1"/>
            </p:cNvSpPr>
            <p:nvPr/>
          </p:nvSpPr>
          <p:spPr bwMode="auto">
            <a:xfrm>
              <a:off x="4313" y="1573"/>
              <a:ext cx="348" cy="268"/>
            </a:xfrm>
            <a:custGeom>
              <a:avLst/>
              <a:gdLst>
                <a:gd name="T0" fmla="*/ 0 w 336"/>
                <a:gd name="T1" fmla="*/ 0 h 240"/>
                <a:gd name="T2" fmla="*/ 0 w 336"/>
                <a:gd name="T3" fmla="*/ 268 h 240"/>
                <a:gd name="T4" fmla="*/ 348 w 336"/>
                <a:gd name="T5" fmla="*/ 268 h 240"/>
                <a:gd name="T6" fmla="*/ 348 w 336"/>
                <a:gd name="T7" fmla="*/ 161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90" name="Freeform 28"/>
            <p:cNvSpPr>
              <a:spLocks noChangeAspect="1"/>
            </p:cNvSpPr>
            <p:nvPr/>
          </p:nvSpPr>
          <p:spPr bwMode="auto">
            <a:xfrm>
              <a:off x="3758" y="992"/>
              <a:ext cx="254" cy="269"/>
            </a:xfrm>
            <a:custGeom>
              <a:avLst/>
              <a:gdLst>
                <a:gd name="T0" fmla="*/ 0 w 318"/>
                <a:gd name="T1" fmla="*/ 0 h 336"/>
                <a:gd name="T2" fmla="*/ 0 w 318"/>
                <a:gd name="T3" fmla="*/ 269 h 336"/>
                <a:gd name="T4" fmla="*/ 254 w 318"/>
                <a:gd name="T5" fmla="*/ 269 h 336"/>
                <a:gd name="T6" fmla="*/ 252 w 318"/>
                <a:gd name="T7" fmla="*/ 110 h 336"/>
                <a:gd name="T8" fmla="*/ 0 w 318"/>
                <a:gd name="T9" fmla="*/ 0 h 336"/>
                <a:gd name="T10" fmla="*/ 0 60000 65536"/>
                <a:gd name="T11" fmla="*/ 0 60000 65536"/>
                <a:gd name="T12" fmla="*/ 0 60000 65536"/>
                <a:gd name="T13" fmla="*/ 0 60000 65536"/>
                <a:gd name="T14" fmla="*/ 0 60000 65536"/>
                <a:gd name="T15" fmla="*/ 0 w 318"/>
                <a:gd name="T16" fmla="*/ 0 h 336"/>
                <a:gd name="T17" fmla="*/ 318 w 318"/>
                <a:gd name="T18" fmla="*/ 336 h 336"/>
              </a:gdLst>
              <a:ahLst/>
              <a:cxnLst>
                <a:cxn ang="T10">
                  <a:pos x="T0" y="T1"/>
                </a:cxn>
                <a:cxn ang="T11">
                  <a:pos x="T2" y="T3"/>
                </a:cxn>
                <a:cxn ang="T12">
                  <a:pos x="T4" y="T5"/>
                </a:cxn>
                <a:cxn ang="T13">
                  <a:pos x="T6" y="T7"/>
                </a:cxn>
                <a:cxn ang="T14">
                  <a:pos x="T8" y="T9"/>
                </a:cxn>
              </a:cxnLst>
              <a:rect l="T15" t="T16" r="T17" b="T18"/>
              <a:pathLst>
                <a:path w="318" h="336">
                  <a:moveTo>
                    <a:pt x="0" y="0"/>
                  </a:moveTo>
                  <a:lnTo>
                    <a:pt x="0" y="336"/>
                  </a:lnTo>
                  <a:lnTo>
                    <a:pt x="318" y="336"/>
                  </a:lnTo>
                  <a:lnTo>
                    <a:pt x="316" y="138"/>
                  </a:lnTo>
                  <a:lnTo>
                    <a:pt x="0" y="0"/>
                  </a:lnTo>
                  <a:close/>
                </a:path>
              </a:pathLst>
            </a:custGeom>
            <a:solidFill>
              <a:srgbClr val="000066"/>
            </a:solidFill>
            <a:ln w="9525">
              <a:solidFill>
                <a:schemeClr val="accent4"/>
              </a:solidFill>
              <a:round/>
              <a:headEnd/>
              <a:tailEnd/>
            </a:ln>
          </p:spPr>
          <p:txBody>
            <a:bodyPr/>
            <a:lstStyle/>
            <a:p>
              <a:pPr>
                <a:defRPr/>
              </a:pPr>
              <a:endParaRPr lang="en-US">
                <a:solidFill>
                  <a:schemeClr val="accent6"/>
                </a:solidFill>
                <a:ea typeface="+mn-ea"/>
              </a:endParaRPr>
            </a:p>
          </p:txBody>
        </p:sp>
        <p:sp>
          <p:nvSpPr>
            <p:cNvPr id="91" name="Freeform 29"/>
            <p:cNvSpPr>
              <a:spLocks noChangeAspect="1"/>
            </p:cNvSpPr>
            <p:nvPr/>
          </p:nvSpPr>
          <p:spPr bwMode="auto">
            <a:xfrm>
              <a:off x="4647" y="1312"/>
              <a:ext cx="73" cy="192"/>
            </a:xfrm>
            <a:custGeom>
              <a:avLst/>
              <a:gdLst>
                <a:gd name="T0" fmla="*/ 0 w 387"/>
                <a:gd name="T1" fmla="*/ 0 h 240"/>
                <a:gd name="T2" fmla="*/ 0 w 387"/>
                <a:gd name="T3" fmla="*/ 192 h 240"/>
                <a:gd name="T4" fmla="*/ 72 w 387"/>
                <a:gd name="T5" fmla="*/ 192 h 240"/>
                <a:gd name="T6" fmla="*/ 73 w 387"/>
                <a:gd name="T7" fmla="*/ 63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92" name="Freeform 30"/>
            <p:cNvSpPr>
              <a:spLocks noChangeAspect="1"/>
            </p:cNvSpPr>
            <p:nvPr/>
          </p:nvSpPr>
          <p:spPr bwMode="auto">
            <a:xfrm>
              <a:off x="1049" y="835"/>
              <a:ext cx="91" cy="250"/>
            </a:xfrm>
            <a:custGeom>
              <a:avLst/>
              <a:gdLst>
                <a:gd name="T0" fmla="*/ 0 w 198"/>
                <a:gd name="T1" fmla="*/ 0 h 462"/>
                <a:gd name="T2" fmla="*/ 0 w 198"/>
                <a:gd name="T3" fmla="*/ 250 h 462"/>
                <a:gd name="T4" fmla="*/ 91 w 198"/>
                <a:gd name="T5" fmla="*/ 250 h 462"/>
                <a:gd name="T6" fmla="*/ 91 w 198"/>
                <a:gd name="T7" fmla="*/ 80 h 462"/>
                <a:gd name="T8" fmla="*/ 0 w 198"/>
                <a:gd name="T9" fmla="*/ 0 h 462"/>
                <a:gd name="T10" fmla="*/ 0 60000 65536"/>
                <a:gd name="T11" fmla="*/ 0 60000 65536"/>
                <a:gd name="T12" fmla="*/ 0 60000 65536"/>
                <a:gd name="T13" fmla="*/ 0 60000 65536"/>
                <a:gd name="T14" fmla="*/ 0 60000 65536"/>
                <a:gd name="T15" fmla="*/ 0 w 198"/>
                <a:gd name="T16" fmla="*/ 0 h 462"/>
                <a:gd name="T17" fmla="*/ 198 w 198"/>
                <a:gd name="T18" fmla="*/ 462 h 462"/>
              </a:gdLst>
              <a:ahLst/>
              <a:cxnLst>
                <a:cxn ang="T10">
                  <a:pos x="T0" y="T1"/>
                </a:cxn>
                <a:cxn ang="T11">
                  <a:pos x="T2" y="T3"/>
                </a:cxn>
                <a:cxn ang="T12">
                  <a:pos x="T4" y="T5"/>
                </a:cxn>
                <a:cxn ang="T13">
                  <a:pos x="T6" y="T7"/>
                </a:cxn>
                <a:cxn ang="T14">
                  <a:pos x="T8" y="T9"/>
                </a:cxn>
              </a:cxnLst>
              <a:rect l="T15" t="T16" r="T17" b="T18"/>
              <a:pathLst>
                <a:path w="198" h="462">
                  <a:moveTo>
                    <a:pt x="0" y="0"/>
                  </a:moveTo>
                  <a:lnTo>
                    <a:pt x="0" y="462"/>
                  </a:lnTo>
                  <a:lnTo>
                    <a:pt x="198" y="462"/>
                  </a:lnTo>
                  <a:lnTo>
                    <a:pt x="198" y="148"/>
                  </a:lnTo>
                  <a:lnTo>
                    <a:pt x="0" y="0"/>
                  </a:lnTo>
                  <a:close/>
                </a:path>
              </a:pathLst>
            </a:custGeom>
            <a:solidFill>
              <a:srgbClr val="0066FF"/>
            </a:solidFill>
            <a:ln w="9525">
              <a:solidFill>
                <a:schemeClr val="accent4"/>
              </a:solidFill>
              <a:round/>
              <a:headEnd/>
              <a:tailEnd/>
            </a:ln>
          </p:spPr>
          <p:txBody>
            <a:bodyPr/>
            <a:lstStyle/>
            <a:p>
              <a:pPr>
                <a:defRPr/>
              </a:pPr>
              <a:endParaRPr lang="en-US">
                <a:solidFill>
                  <a:schemeClr val="accent6"/>
                </a:solidFill>
                <a:ea typeface="+mn-ea"/>
              </a:endParaRPr>
            </a:p>
          </p:txBody>
        </p:sp>
        <p:sp>
          <p:nvSpPr>
            <p:cNvPr id="93" name="Freeform 31"/>
            <p:cNvSpPr>
              <a:spLocks noChangeAspect="1"/>
            </p:cNvSpPr>
            <p:nvPr/>
          </p:nvSpPr>
          <p:spPr bwMode="auto">
            <a:xfrm>
              <a:off x="3315" y="1382"/>
              <a:ext cx="86" cy="192"/>
            </a:xfrm>
            <a:custGeom>
              <a:avLst/>
              <a:gdLst>
                <a:gd name="T0" fmla="*/ 0 w 384"/>
                <a:gd name="T1" fmla="*/ 0 h 240"/>
                <a:gd name="T2" fmla="*/ 0 w 384"/>
                <a:gd name="T3" fmla="*/ 192 h 240"/>
                <a:gd name="T4" fmla="*/ 86 w 384"/>
                <a:gd name="T5" fmla="*/ 192 h 240"/>
                <a:gd name="T6" fmla="*/ 85 w 384"/>
                <a:gd name="T7" fmla="*/ 62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66"/>
            </a:solidFill>
            <a:ln w="9525">
              <a:solidFill>
                <a:schemeClr val="accent4"/>
              </a:solidFill>
              <a:round/>
              <a:headEnd/>
              <a:tailEnd/>
            </a:ln>
          </p:spPr>
          <p:txBody>
            <a:bodyPr/>
            <a:lstStyle/>
            <a:p>
              <a:pPr>
                <a:defRPr/>
              </a:pPr>
              <a:endParaRPr lang="en-US">
                <a:solidFill>
                  <a:schemeClr val="accent6"/>
                </a:solidFill>
                <a:ea typeface="+mn-ea"/>
              </a:endParaRPr>
            </a:p>
          </p:txBody>
        </p:sp>
        <p:sp>
          <p:nvSpPr>
            <p:cNvPr id="94" name="Freeform 32"/>
            <p:cNvSpPr>
              <a:spLocks noChangeAspect="1"/>
            </p:cNvSpPr>
            <p:nvPr/>
          </p:nvSpPr>
          <p:spPr bwMode="auto">
            <a:xfrm>
              <a:off x="2449" y="837"/>
              <a:ext cx="103" cy="77"/>
            </a:xfrm>
            <a:custGeom>
              <a:avLst/>
              <a:gdLst>
                <a:gd name="T0" fmla="*/ 0 w 128"/>
                <a:gd name="T1" fmla="*/ 0 h 97"/>
                <a:gd name="T2" fmla="*/ 0 w 128"/>
                <a:gd name="T3" fmla="*/ 77 h 97"/>
                <a:gd name="T4" fmla="*/ 102 w 128"/>
                <a:gd name="T5" fmla="*/ 77 h 97"/>
                <a:gd name="T6" fmla="*/ 103 w 128"/>
                <a:gd name="T7" fmla="*/ 35 h 97"/>
                <a:gd name="T8" fmla="*/ 0 w 128"/>
                <a:gd name="T9" fmla="*/ 0 h 97"/>
                <a:gd name="T10" fmla="*/ 0 60000 65536"/>
                <a:gd name="T11" fmla="*/ 0 60000 65536"/>
                <a:gd name="T12" fmla="*/ 0 60000 65536"/>
                <a:gd name="T13" fmla="*/ 0 60000 65536"/>
                <a:gd name="T14" fmla="*/ 0 60000 65536"/>
                <a:gd name="T15" fmla="*/ 0 w 128"/>
                <a:gd name="T16" fmla="*/ 0 h 97"/>
                <a:gd name="T17" fmla="*/ 128 w 128"/>
                <a:gd name="T18" fmla="*/ 97 h 97"/>
              </a:gdLst>
              <a:ahLst/>
              <a:cxnLst>
                <a:cxn ang="T10">
                  <a:pos x="T0" y="T1"/>
                </a:cxn>
                <a:cxn ang="T11">
                  <a:pos x="T2" y="T3"/>
                </a:cxn>
                <a:cxn ang="T12">
                  <a:pos x="T4" y="T5"/>
                </a:cxn>
                <a:cxn ang="T13">
                  <a:pos x="T6" y="T7"/>
                </a:cxn>
                <a:cxn ang="T14">
                  <a:pos x="T8" y="T9"/>
                </a:cxn>
              </a:cxnLst>
              <a:rect l="T15" t="T16" r="T17" b="T18"/>
              <a:pathLst>
                <a:path w="128" h="97">
                  <a:moveTo>
                    <a:pt x="0" y="0"/>
                  </a:moveTo>
                  <a:lnTo>
                    <a:pt x="0" y="97"/>
                  </a:lnTo>
                  <a:lnTo>
                    <a:pt x="127" y="97"/>
                  </a:lnTo>
                  <a:lnTo>
                    <a:pt x="128" y="44"/>
                  </a:lnTo>
                  <a:lnTo>
                    <a:pt x="0" y="0"/>
                  </a:lnTo>
                  <a:close/>
                </a:path>
              </a:pathLst>
            </a:custGeom>
            <a:solidFill>
              <a:srgbClr val="0066FF"/>
            </a:solidFill>
            <a:ln w="9525">
              <a:solidFill>
                <a:schemeClr val="accent4"/>
              </a:solidFill>
              <a:round/>
              <a:headEnd/>
              <a:tailEnd/>
            </a:ln>
          </p:spPr>
          <p:txBody>
            <a:bodyPr/>
            <a:lstStyle/>
            <a:p>
              <a:pPr>
                <a:defRPr/>
              </a:pPr>
              <a:endParaRPr lang="en-US">
                <a:solidFill>
                  <a:schemeClr val="accent6"/>
                </a:solidFill>
                <a:ea typeface="+mn-ea"/>
              </a:endParaRPr>
            </a:p>
          </p:txBody>
        </p:sp>
        <p:sp>
          <p:nvSpPr>
            <p:cNvPr id="95" name="Freeform 33"/>
            <p:cNvSpPr>
              <a:spLocks noChangeAspect="1"/>
            </p:cNvSpPr>
            <p:nvPr/>
          </p:nvSpPr>
          <p:spPr bwMode="auto">
            <a:xfrm>
              <a:off x="1548" y="1525"/>
              <a:ext cx="63" cy="91"/>
            </a:xfrm>
            <a:custGeom>
              <a:avLst/>
              <a:gdLst>
                <a:gd name="T0" fmla="*/ 0 w 387"/>
                <a:gd name="T1" fmla="*/ 0 h 240"/>
                <a:gd name="T2" fmla="*/ 0 w 387"/>
                <a:gd name="T3" fmla="*/ 91 h 240"/>
                <a:gd name="T4" fmla="*/ 63 w 387"/>
                <a:gd name="T5" fmla="*/ 91 h 240"/>
                <a:gd name="T6" fmla="*/ 63 w 387"/>
                <a:gd name="T7" fmla="*/ 30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6666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96" name="Freeform 34"/>
            <p:cNvSpPr>
              <a:spLocks noChangeAspect="1"/>
            </p:cNvSpPr>
            <p:nvPr/>
          </p:nvSpPr>
          <p:spPr bwMode="auto">
            <a:xfrm>
              <a:off x="1911" y="1320"/>
              <a:ext cx="49" cy="43"/>
            </a:xfrm>
            <a:custGeom>
              <a:avLst/>
              <a:gdLst>
                <a:gd name="T0" fmla="*/ 0 w 78"/>
                <a:gd name="T1" fmla="*/ 0 h 90"/>
                <a:gd name="T2" fmla="*/ 0 w 78"/>
                <a:gd name="T3" fmla="*/ 43 h 90"/>
                <a:gd name="T4" fmla="*/ 49 w 78"/>
                <a:gd name="T5" fmla="*/ 43 h 90"/>
                <a:gd name="T6" fmla="*/ 46 w 78"/>
                <a:gd name="T7" fmla="*/ 40 h 90"/>
                <a:gd name="T8" fmla="*/ 0 w 78"/>
                <a:gd name="T9" fmla="*/ 0 h 90"/>
                <a:gd name="T10" fmla="*/ 0 60000 65536"/>
                <a:gd name="T11" fmla="*/ 0 60000 65536"/>
                <a:gd name="T12" fmla="*/ 0 60000 65536"/>
                <a:gd name="T13" fmla="*/ 0 60000 65536"/>
                <a:gd name="T14" fmla="*/ 0 60000 65536"/>
                <a:gd name="T15" fmla="*/ 0 w 78"/>
                <a:gd name="T16" fmla="*/ 0 h 90"/>
                <a:gd name="T17" fmla="*/ 78 w 78"/>
                <a:gd name="T18" fmla="*/ 90 h 90"/>
              </a:gdLst>
              <a:ahLst/>
              <a:cxnLst>
                <a:cxn ang="T10">
                  <a:pos x="T0" y="T1"/>
                </a:cxn>
                <a:cxn ang="T11">
                  <a:pos x="T2" y="T3"/>
                </a:cxn>
                <a:cxn ang="T12">
                  <a:pos x="T4" y="T5"/>
                </a:cxn>
                <a:cxn ang="T13">
                  <a:pos x="T6" y="T7"/>
                </a:cxn>
                <a:cxn ang="T14">
                  <a:pos x="T8" y="T9"/>
                </a:cxn>
              </a:cxnLst>
              <a:rect l="T15" t="T16" r="T17" b="T18"/>
              <a:pathLst>
                <a:path w="78" h="90">
                  <a:moveTo>
                    <a:pt x="0" y="0"/>
                  </a:moveTo>
                  <a:lnTo>
                    <a:pt x="0" y="90"/>
                  </a:lnTo>
                  <a:lnTo>
                    <a:pt x="78" y="90"/>
                  </a:lnTo>
                  <a:lnTo>
                    <a:pt x="73" y="84"/>
                  </a:lnTo>
                  <a:lnTo>
                    <a:pt x="0" y="0"/>
                  </a:lnTo>
                  <a:close/>
                </a:path>
              </a:pathLst>
            </a:custGeom>
            <a:solidFill>
              <a:srgbClr val="0066FF"/>
            </a:solidFill>
            <a:ln w="9525">
              <a:solidFill>
                <a:schemeClr val="accent4"/>
              </a:solidFill>
              <a:round/>
              <a:headEnd/>
              <a:tailEnd/>
            </a:ln>
          </p:spPr>
          <p:txBody>
            <a:bodyPr/>
            <a:lstStyle/>
            <a:p>
              <a:pPr>
                <a:defRPr/>
              </a:pPr>
              <a:endParaRPr lang="en-US">
                <a:solidFill>
                  <a:schemeClr val="accent6"/>
                </a:solidFill>
                <a:ea typeface="+mn-ea"/>
              </a:endParaRPr>
            </a:p>
          </p:txBody>
        </p:sp>
        <p:sp>
          <p:nvSpPr>
            <p:cNvPr id="97" name="Freeform 35"/>
            <p:cNvSpPr>
              <a:spLocks noChangeAspect="1"/>
            </p:cNvSpPr>
            <p:nvPr/>
          </p:nvSpPr>
          <p:spPr bwMode="auto">
            <a:xfrm>
              <a:off x="834" y="1912"/>
              <a:ext cx="193" cy="273"/>
            </a:xfrm>
            <a:custGeom>
              <a:avLst/>
              <a:gdLst>
                <a:gd name="T0" fmla="*/ 0 w 77"/>
                <a:gd name="T1" fmla="*/ 0 h 102"/>
                <a:gd name="T2" fmla="*/ 0 w 77"/>
                <a:gd name="T3" fmla="*/ 273 h 102"/>
                <a:gd name="T4" fmla="*/ 193 w 77"/>
                <a:gd name="T5" fmla="*/ 273 h 102"/>
                <a:gd name="T6" fmla="*/ 193 w 77"/>
                <a:gd name="T7" fmla="*/ 86 h 102"/>
                <a:gd name="T8" fmla="*/ 0 w 77"/>
                <a:gd name="T9" fmla="*/ 0 h 102"/>
                <a:gd name="T10" fmla="*/ 0 60000 65536"/>
                <a:gd name="T11" fmla="*/ 0 60000 65536"/>
                <a:gd name="T12" fmla="*/ 0 60000 65536"/>
                <a:gd name="T13" fmla="*/ 0 60000 65536"/>
                <a:gd name="T14" fmla="*/ 0 60000 65536"/>
                <a:gd name="T15" fmla="*/ 0 w 77"/>
                <a:gd name="T16" fmla="*/ 0 h 102"/>
                <a:gd name="T17" fmla="*/ 77 w 77"/>
                <a:gd name="T18" fmla="*/ 102 h 102"/>
              </a:gdLst>
              <a:ahLst/>
              <a:cxnLst>
                <a:cxn ang="T10">
                  <a:pos x="T0" y="T1"/>
                </a:cxn>
                <a:cxn ang="T11">
                  <a:pos x="T2" y="T3"/>
                </a:cxn>
                <a:cxn ang="T12">
                  <a:pos x="T4" y="T5"/>
                </a:cxn>
                <a:cxn ang="T13">
                  <a:pos x="T6" y="T7"/>
                </a:cxn>
                <a:cxn ang="T14">
                  <a:pos x="T8" y="T9"/>
                </a:cxn>
              </a:cxnLst>
              <a:rect l="T15" t="T16" r="T17" b="T18"/>
              <a:pathLst>
                <a:path w="77" h="102">
                  <a:moveTo>
                    <a:pt x="0" y="0"/>
                  </a:moveTo>
                  <a:lnTo>
                    <a:pt x="0" y="102"/>
                  </a:lnTo>
                  <a:lnTo>
                    <a:pt x="77" y="102"/>
                  </a:lnTo>
                  <a:lnTo>
                    <a:pt x="77" y="32"/>
                  </a:lnTo>
                  <a:lnTo>
                    <a:pt x="0" y="0"/>
                  </a:lnTo>
                  <a:close/>
                </a:path>
              </a:pathLst>
            </a:custGeom>
            <a:solidFill>
              <a:srgbClr val="0099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98" name="Freeform 36"/>
            <p:cNvSpPr>
              <a:spLocks noChangeAspect="1"/>
            </p:cNvSpPr>
            <p:nvPr/>
          </p:nvSpPr>
          <p:spPr bwMode="auto">
            <a:xfrm>
              <a:off x="2943" y="1182"/>
              <a:ext cx="67" cy="154"/>
            </a:xfrm>
            <a:custGeom>
              <a:avLst/>
              <a:gdLst>
                <a:gd name="T0" fmla="*/ 0 w 84"/>
                <a:gd name="T1" fmla="*/ 0 h 192"/>
                <a:gd name="T2" fmla="*/ 0 w 84"/>
                <a:gd name="T3" fmla="*/ 154 h 192"/>
                <a:gd name="T4" fmla="*/ 67 w 84"/>
                <a:gd name="T5" fmla="*/ 154 h 192"/>
                <a:gd name="T6" fmla="*/ 65 w 84"/>
                <a:gd name="T7" fmla="*/ 72 h 192"/>
                <a:gd name="T8" fmla="*/ 0 w 84"/>
                <a:gd name="T9" fmla="*/ 0 h 192"/>
                <a:gd name="T10" fmla="*/ 0 60000 65536"/>
                <a:gd name="T11" fmla="*/ 0 60000 65536"/>
                <a:gd name="T12" fmla="*/ 0 60000 65536"/>
                <a:gd name="T13" fmla="*/ 0 60000 65536"/>
                <a:gd name="T14" fmla="*/ 0 60000 65536"/>
                <a:gd name="T15" fmla="*/ 0 w 84"/>
                <a:gd name="T16" fmla="*/ 0 h 192"/>
                <a:gd name="T17" fmla="*/ 84 w 84"/>
                <a:gd name="T18" fmla="*/ 192 h 192"/>
              </a:gdLst>
              <a:ahLst/>
              <a:cxnLst>
                <a:cxn ang="T10">
                  <a:pos x="T0" y="T1"/>
                </a:cxn>
                <a:cxn ang="T11">
                  <a:pos x="T2" y="T3"/>
                </a:cxn>
                <a:cxn ang="T12">
                  <a:pos x="T4" y="T5"/>
                </a:cxn>
                <a:cxn ang="T13">
                  <a:pos x="T6" y="T7"/>
                </a:cxn>
                <a:cxn ang="T14">
                  <a:pos x="T8" y="T9"/>
                </a:cxn>
              </a:cxnLst>
              <a:rect l="T15" t="T16" r="T17" b="T18"/>
              <a:pathLst>
                <a:path w="84" h="192">
                  <a:moveTo>
                    <a:pt x="0" y="0"/>
                  </a:moveTo>
                  <a:lnTo>
                    <a:pt x="0" y="192"/>
                  </a:lnTo>
                  <a:lnTo>
                    <a:pt x="84" y="192"/>
                  </a:lnTo>
                  <a:lnTo>
                    <a:pt x="81" y="90"/>
                  </a:lnTo>
                  <a:lnTo>
                    <a:pt x="0" y="0"/>
                  </a:lnTo>
                  <a:close/>
                </a:path>
              </a:pathLst>
            </a:custGeom>
            <a:solidFill>
              <a:srgbClr val="0033CC"/>
            </a:solidFill>
            <a:ln w="9525">
              <a:solidFill>
                <a:schemeClr val="accent4"/>
              </a:solidFill>
              <a:round/>
              <a:headEnd/>
              <a:tailEnd/>
            </a:ln>
          </p:spPr>
          <p:txBody>
            <a:bodyPr/>
            <a:lstStyle/>
            <a:p>
              <a:pPr>
                <a:defRPr/>
              </a:pPr>
              <a:endParaRPr lang="en-US">
                <a:solidFill>
                  <a:schemeClr val="accent6"/>
                </a:solidFill>
                <a:ea typeface="+mn-ea"/>
              </a:endParaRPr>
            </a:p>
          </p:txBody>
        </p:sp>
        <p:sp>
          <p:nvSpPr>
            <p:cNvPr id="99" name="AutoShape 37"/>
            <p:cNvSpPr>
              <a:spLocks noChangeAspect="1" noChangeArrowheads="1"/>
            </p:cNvSpPr>
            <p:nvPr/>
          </p:nvSpPr>
          <p:spPr bwMode="auto">
            <a:xfrm>
              <a:off x="2470" y="3196"/>
              <a:ext cx="347" cy="231"/>
            </a:xfrm>
            <a:prstGeom prst="flowChartProcess">
              <a:avLst/>
            </a:prstGeom>
            <a:solidFill>
              <a:srgbClr val="CC66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100" name="AutoShape 38"/>
            <p:cNvSpPr>
              <a:spLocks noChangeAspect="1" noChangeArrowheads="1"/>
            </p:cNvSpPr>
            <p:nvPr/>
          </p:nvSpPr>
          <p:spPr bwMode="auto">
            <a:xfrm>
              <a:off x="2877" y="3193"/>
              <a:ext cx="438" cy="292"/>
            </a:xfrm>
            <a:prstGeom prst="flowChartProcess">
              <a:avLst/>
            </a:prstGeom>
            <a:solidFill>
              <a:srgbClr val="CC66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cxnSp>
          <p:nvCxnSpPr>
            <p:cNvPr id="101" name="AutoShape 39"/>
            <p:cNvCxnSpPr>
              <a:cxnSpLocks noChangeAspect="1" noChangeShapeType="1"/>
              <a:stCxn id="69" idx="0"/>
              <a:endCxn id="70" idx="2"/>
            </p:cNvCxnSpPr>
            <p:nvPr/>
          </p:nvCxnSpPr>
          <p:spPr bwMode="auto">
            <a:xfrm rot="-5400000">
              <a:off x="977" y="3154"/>
              <a:ext cx="362" cy="1"/>
            </a:xfrm>
            <a:prstGeom prst="bentConnector3">
              <a:avLst>
                <a:gd name="adj1" fmla="val 49889"/>
              </a:avLst>
            </a:prstGeom>
            <a:noFill/>
            <a:ln w="38100">
              <a:solidFill>
                <a:schemeClr val="accent4"/>
              </a:solidFill>
              <a:miter lim="800000"/>
              <a:headEnd/>
              <a:tailEnd type="triangle" w="med" len="med"/>
            </a:ln>
          </p:spPr>
        </p:cxnSp>
        <p:cxnSp>
          <p:nvCxnSpPr>
            <p:cNvPr id="102" name="AutoShape 40"/>
            <p:cNvCxnSpPr>
              <a:cxnSpLocks noChangeAspect="1" noChangeShapeType="1"/>
              <a:stCxn id="68" idx="0"/>
              <a:endCxn id="70" idx="2"/>
            </p:cNvCxnSpPr>
            <p:nvPr/>
          </p:nvCxnSpPr>
          <p:spPr bwMode="auto">
            <a:xfrm rot="5400000" flipH="1">
              <a:off x="1138" y="2994"/>
              <a:ext cx="403" cy="361"/>
            </a:xfrm>
            <a:prstGeom prst="bentConnector3">
              <a:avLst>
                <a:gd name="adj1" fmla="val 50000"/>
              </a:avLst>
            </a:prstGeom>
            <a:noFill/>
            <a:ln w="28575">
              <a:solidFill>
                <a:schemeClr val="accent4"/>
              </a:solidFill>
              <a:miter lim="800000"/>
              <a:headEnd/>
              <a:tailEnd type="triangle" w="med" len="med"/>
            </a:ln>
          </p:spPr>
        </p:cxnSp>
        <p:cxnSp>
          <p:nvCxnSpPr>
            <p:cNvPr id="103" name="AutoShape 41"/>
            <p:cNvCxnSpPr>
              <a:cxnSpLocks noChangeAspect="1" noChangeShapeType="1"/>
              <a:stCxn id="68" idx="0"/>
              <a:endCxn id="71" idx="2"/>
            </p:cNvCxnSpPr>
            <p:nvPr/>
          </p:nvCxnSpPr>
          <p:spPr bwMode="auto">
            <a:xfrm rot="-5400000">
              <a:off x="1307" y="3019"/>
              <a:ext cx="570" cy="144"/>
            </a:xfrm>
            <a:prstGeom prst="bentConnector3">
              <a:avLst>
                <a:gd name="adj1" fmla="val 79491"/>
              </a:avLst>
            </a:prstGeom>
            <a:noFill/>
            <a:ln w="28575">
              <a:solidFill>
                <a:schemeClr val="accent4"/>
              </a:solidFill>
              <a:miter lim="800000"/>
              <a:headEnd/>
              <a:tailEnd type="triangle" w="med" len="med"/>
            </a:ln>
          </p:spPr>
        </p:cxnSp>
        <p:cxnSp>
          <p:nvCxnSpPr>
            <p:cNvPr id="104" name="AutoShape 42"/>
            <p:cNvCxnSpPr>
              <a:cxnSpLocks noChangeAspect="1" noChangeShapeType="1"/>
              <a:stCxn id="70" idx="3"/>
              <a:endCxn id="71" idx="1"/>
            </p:cNvCxnSpPr>
            <p:nvPr/>
          </p:nvCxnSpPr>
          <p:spPr bwMode="auto">
            <a:xfrm flipV="1">
              <a:off x="1357" y="2715"/>
              <a:ext cx="169" cy="126"/>
            </a:xfrm>
            <a:prstGeom prst="bentConnector3">
              <a:avLst>
                <a:gd name="adj1" fmla="val 49764"/>
              </a:avLst>
            </a:prstGeom>
            <a:noFill/>
            <a:ln w="38100">
              <a:solidFill>
                <a:schemeClr val="accent4"/>
              </a:solidFill>
              <a:miter lim="800000"/>
              <a:headEnd/>
              <a:tailEnd type="triangle" w="med" len="med"/>
            </a:ln>
          </p:spPr>
        </p:cxnSp>
        <p:cxnSp>
          <p:nvCxnSpPr>
            <p:cNvPr id="105" name="AutoShape 43"/>
            <p:cNvCxnSpPr>
              <a:cxnSpLocks noChangeAspect="1" noChangeShapeType="1"/>
              <a:stCxn id="75" idx="0"/>
              <a:endCxn id="71" idx="2"/>
            </p:cNvCxnSpPr>
            <p:nvPr/>
          </p:nvCxnSpPr>
          <p:spPr bwMode="auto">
            <a:xfrm rot="5400000" flipH="1">
              <a:off x="1549" y="2921"/>
              <a:ext cx="470" cy="239"/>
            </a:xfrm>
            <a:prstGeom prst="bentConnector3">
              <a:avLst>
                <a:gd name="adj1" fmla="val 75296"/>
              </a:avLst>
            </a:prstGeom>
            <a:noFill/>
            <a:ln w="28575">
              <a:solidFill>
                <a:schemeClr val="accent4"/>
              </a:solidFill>
              <a:miter lim="800000"/>
              <a:headEnd/>
              <a:tailEnd type="triangle" w="med" len="med"/>
            </a:ln>
          </p:spPr>
        </p:cxnSp>
        <p:cxnSp>
          <p:nvCxnSpPr>
            <p:cNvPr id="106" name="AutoShape 44"/>
            <p:cNvCxnSpPr>
              <a:cxnSpLocks noChangeAspect="1" noChangeShapeType="1"/>
              <a:stCxn id="99" idx="0"/>
              <a:endCxn id="71" idx="2"/>
            </p:cNvCxnSpPr>
            <p:nvPr/>
          </p:nvCxnSpPr>
          <p:spPr bwMode="auto">
            <a:xfrm rot="5400000" flipH="1">
              <a:off x="1959" y="2511"/>
              <a:ext cx="390" cy="980"/>
            </a:xfrm>
            <a:prstGeom prst="bentConnector3">
              <a:avLst>
                <a:gd name="adj1" fmla="val 68787"/>
              </a:avLst>
            </a:prstGeom>
            <a:noFill/>
            <a:ln w="28575">
              <a:solidFill>
                <a:schemeClr val="accent4"/>
              </a:solidFill>
              <a:miter lim="800000"/>
              <a:headEnd/>
              <a:tailEnd type="triangle" w="med" len="med"/>
            </a:ln>
          </p:spPr>
        </p:cxnSp>
        <p:cxnSp>
          <p:nvCxnSpPr>
            <p:cNvPr id="107" name="AutoShape 45"/>
            <p:cNvCxnSpPr>
              <a:cxnSpLocks noChangeAspect="1" noChangeShapeType="1"/>
              <a:stCxn id="99" idx="0"/>
              <a:endCxn id="75" idx="3"/>
            </p:cNvCxnSpPr>
            <p:nvPr/>
          </p:nvCxnSpPr>
          <p:spPr bwMode="auto">
            <a:xfrm rot="-5400000" flipH="1" flipV="1">
              <a:off x="2253" y="2966"/>
              <a:ext cx="161" cy="620"/>
            </a:xfrm>
            <a:prstGeom prst="bentConnector4">
              <a:avLst>
                <a:gd name="adj1" fmla="val -71644"/>
                <a:gd name="adj2" fmla="val 64000"/>
              </a:avLst>
            </a:prstGeom>
            <a:noFill/>
            <a:ln w="57150">
              <a:solidFill>
                <a:schemeClr val="accent4"/>
              </a:solidFill>
              <a:miter lim="800000"/>
              <a:headEnd/>
              <a:tailEnd type="triangle" w="med" len="med"/>
            </a:ln>
          </p:spPr>
        </p:cxnSp>
        <p:cxnSp>
          <p:nvCxnSpPr>
            <p:cNvPr id="108" name="AutoShape 46"/>
            <p:cNvCxnSpPr>
              <a:cxnSpLocks noChangeAspect="1" noChangeShapeType="1"/>
              <a:stCxn id="99" idx="0"/>
              <a:endCxn id="76" idx="1"/>
            </p:cNvCxnSpPr>
            <p:nvPr/>
          </p:nvCxnSpPr>
          <p:spPr bwMode="auto">
            <a:xfrm rot="5400000" flipV="1">
              <a:off x="3200" y="2640"/>
              <a:ext cx="116" cy="1228"/>
            </a:xfrm>
            <a:prstGeom prst="bentConnector4">
              <a:avLst>
                <a:gd name="adj1" fmla="val -99310"/>
                <a:gd name="adj2" fmla="val 57032"/>
              </a:avLst>
            </a:prstGeom>
            <a:noFill/>
            <a:ln w="57150">
              <a:solidFill>
                <a:schemeClr val="accent4"/>
              </a:solidFill>
              <a:miter lim="800000"/>
              <a:headEnd/>
              <a:tailEnd type="triangle" w="med" len="med"/>
            </a:ln>
          </p:spPr>
        </p:cxnSp>
        <p:cxnSp>
          <p:nvCxnSpPr>
            <p:cNvPr id="109" name="AutoShape 47"/>
            <p:cNvCxnSpPr>
              <a:cxnSpLocks noChangeAspect="1" noChangeShapeType="1"/>
              <a:stCxn id="100" idx="0"/>
              <a:endCxn id="76" idx="1"/>
            </p:cNvCxnSpPr>
            <p:nvPr/>
          </p:nvCxnSpPr>
          <p:spPr bwMode="auto">
            <a:xfrm rot="5400000" flipV="1">
              <a:off x="3424" y="2864"/>
              <a:ext cx="119" cy="776"/>
            </a:xfrm>
            <a:prstGeom prst="bentConnector4">
              <a:avLst>
                <a:gd name="adj1" fmla="val -92569"/>
                <a:gd name="adj2" fmla="val 32472"/>
              </a:avLst>
            </a:prstGeom>
            <a:noFill/>
            <a:ln w="57150">
              <a:solidFill>
                <a:schemeClr val="accent4"/>
              </a:solidFill>
              <a:miter lim="800000"/>
              <a:headEnd/>
              <a:tailEnd type="triangle" w="med" len="med"/>
            </a:ln>
          </p:spPr>
        </p:cxnSp>
        <p:cxnSp>
          <p:nvCxnSpPr>
            <p:cNvPr id="110" name="AutoShape 48"/>
            <p:cNvCxnSpPr>
              <a:cxnSpLocks noChangeAspect="1" noChangeShapeType="1"/>
              <a:stCxn id="68" idx="0"/>
              <a:endCxn id="72" idx="2"/>
            </p:cNvCxnSpPr>
            <p:nvPr/>
          </p:nvCxnSpPr>
          <p:spPr bwMode="auto">
            <a:xfrm rot="-5400000">
              <a:off x="1513" y="2826"/>
              <a:ext cx="557" cy="538"/>
            </a:xfrm>
            <a:prstGeom prst="bentConnector3">
              <a:avLst>
                <a:gd name="adj1" fmla="val 80745"/>
              </a:avLst>
            </a:prstGeom>
            <a:noFill/>
            <a:ln w="28575">
              <a:solidFill>
                <a:schemeClr val="accent4"/>
              </a:solidFill>
              <a:miter lim="800000"/>
              <a:headEnd/>
              <a:tailEnd type="triangle" w="med" len="med"/>
            </a:ln>
          </p:spPr>
        </p:cxnSp>
        <p:cxnSp>
          <p:nvCxnSpPr>
            <p:cNvPr id="111" name="AutoShape 49"/>
            <p:cNvCxnSpPr>
              <a:cxnSpLocks noChangeAspect="1" noChangeShapeType="1"/>
              <a:stCxn id="71" idx="3"/>
              <a:endCxn id="72" idx="1"/>
            </p:cNvCxnSpPr>
            <p:nvPr/>
          </p:nvCxnSpPr>
          <p:spPr bwMode="auto">
            <a:xfrm flipV="1">
              <a:off x="1801" y="2714"/>
              <a:ext cx="99" cy="1"/>
            </a:xfrm>
            <a:prstGeom prst="bentConnector3">
              <a:avLst>
                <a:gd name="adj1" fmla="val 50000"/>
              </a:avLst>
            </a:prstGeom>
            <a:noFill/>
            <a:ln w="57150">
              <a:solidFill>
                <a:schemeClr val="accent4"/>
              </a:solidFill>
              <a:miter lim="800000"/>
              <a:headEnd/>
              <a:tailEnd type="triangle" w="med" len="med"/>
            </a:ln>
          </p:spPr>
        </p:cxnSp>
        <p:cxnSp>
          <p:nvCxnSpPr>
            <p:cNvPr id="112" name="AutoShape 50"/>
            <p:cNvCxnSpPr>
              <a:cxnSpLocks noChangeAspect="1" noChangeShapeType="1"/>
              <a:stCxn id="71" idx="0"/>
              <a:endCxn id="73" idx="1"/>
            </p:cNvCxnSpPr>
            <p:nvPr/>
          </p:nvCxnSpPr>
          <p:spPr bwMode="auto">
            <a:xfrm rot="5400000" flipV="1">
              <a:off x="1951" y="2336"/>
              <a:ext cx="86" cy="659"/>
            </a:xfrm>
            <a:prstGeom prst="bentConnector4">
              <a:avLst>
                <a:gd name="adj1" fmla="val -156486"/>
                <a:gd name="adj2" fmla="val 87134"/>
              </a:avLst>
            </a:prstGeom>
            <a:noFill/>
            <a:ln w="38100">
              <a:solidFill>
                <a:schemeClr val="accent4"/>
              </a:solidFill>
              <a:miter lim="800000"/>
              <a:headEnd/>
              <a:tailEnd type="triangle" w="med" len="med"/>
            </a:ln>
          </p:spPr>
        </p:cxnSp>
        <p:cxnSp>
          <p:nvCxnSpPr>
            <p:cNvPr id="113" name="AutoShape 51"/>
            <p:cNvCxnSpPr>
              <a:cxnSpLocks noChangeAspect="1" noChangeShapeType="1"/>
              <a:stCxn id="72" idx="3"/>
              <a:endCxn id="73" idx="1"/>
            </p:cNvCxnSpPr>
            <p:nvPr/>
          </p:nvCxnSpPr>
          <p:spPr bwMode="auto">
            <a:xfrm flipV="1">
              <a:off x="2216" y="2709"/>
              <a:ext cx="107" cy="5"/>
            </a:xfrm>
            <a:prstGeom prst="bentConnector3">
              <a:avLst>
                <a:gd name="adj1" fmla="val 50000"/>
              </a:avLst>
            </a:prstGeom>
            <a:noFill/>
            <a:ln w="38100">
              <a:solidFill>
                <a:schemeClr val="accent4"/>
              </a:solidFill>
              <a:miter lim="800000"/>
              <a:headEnd/>
              <a:tailEnd type="triangle" w="med" len="med"/>
            </a:ln>
          </p:spPr>
        </p:cxnSp>
        <p:cxnSp>
          <p:nvCxnSpPr>
            <p:cNvPr id="114" name="AutoShape 52"/>
            <p:cNvCxnSpPr>
              <a:cxnSpLocks noChangeAspect="1" noChangeShapeType="1"/>
              <a:stCxn id="72" idx="0"/>
              <a:endCxn id="74" idx="2"/>
            </p:cNvCxnSpPr>
            <p:nvPr/>
          </p:nvCxnSpPr>
          <p:spPr bwMode="auto">
            <a:xfrm rot="-5400000">
              <a:off x="2216" y="1831"/>
              <a:ext cx="620" cy="936"/>
            </a:xfrm>
            <a:prstGeom prst="bentConnector3">
              <a:avLst>
                <a:gd name="adj1" fmla="val 49935"/>
              </a:avLst>
            </a:prstGeom>
            <a:noFill/>
            <a:ln w="28575">
              <a:solidFill>
                <a:schemeClr val="accent4"/>
              </a:solidFill>
              <a:miter lim="800000"/>
              <a:headEnd/>
              <a:tailEnd type="triangle" w="med" len="med"/>
            </a:ln>
          </p:spPr>
        </p:cxnSp>
        <p:cxnSp>
          <p:nvCxnSpPr>
            <p:cNvPr id="115" name="AutoShape 53"/>
            <p:cNvCxnSpPr>
              <a:cxnSpLocks noChangeAspect="1" noChangeShapeType="1"/>
              <a:stCxn id="89" idx="4"/>
              <a:endCxn id="74" idx="3"/>
            </p:cNvCxnSpPr>
            <p:nvPr/>
          </p:nvCxnSpPr>
          <p:spPr bwMode="auto">
            <a:xfrm rot="10800000" flipV="1">
              <a:off x="3119" y="1573"/>
              <a:ext cx="1194" cy="333"/>
            </a:xfrm>
            <a:prstGeom prst="bentConnector3">
              <a:avLst>
                <a:gd name="adj1" fmla="val 50000"/>
              </a:avLst>
            </a:prstGeom>
            <a:noFill/>
            <a:ln w="28575">
              <a:solidFill>
                <a:schemeClr val="accent4"/>
              </a:solidFill>
              <a:miter lim="800000"/>
              <a:headEnd/>
              <a:tailEnd type="triangle" w="med" len="med"/>
            </a:ln>
          </p:spPr>
        </p:cxnSp>
        <p:cxnSp>
          <p:nvCxnSpPr>
            <p:cNvPr id="116" name="AutoShape 54"/>
            <p:cNvCxnSpPr>
              <a:cxnSpLocks noChangeAspect="1" noChangeShapeType="1"/>
              <a:endCxn id="77" idx="1"/>
            </p:cNvCxnSpPr>
            <p:nvPr/>
          </p:nvCxnSpPr>
          <p:spPr bwMode="auto">
            <a:xfrm flipV="1">
              <a:off x="3339" y="3022"/>
              <a:ext cx="161" cy="73"/>
            </a:xfrm>
            <a:prstGeom prst="bentConnector3">
              <a:avLst>
                <a:gd name="adj1" fmla="val 50000"/>
              </a:avLst>
            </a:prstGeom>
            <a:noFill/>
            <a:ln w="38100">
              <a:solidFill>
                <a:schemeClr val="accent4"/>
              </a:solidFill>
              <a:miter lim="800000"/>
              <a:headEnd/>
              <a:tailEnd type="triangle" w="med" len="med"/>
            </a:ln>
          </p:spPr>
        </p:cxnSp>
        <p:cxnSp>
          <p:nvCxnSpPr>
            <p:cNvPr id="117" name="AutoShape 55"/>
            <p:cNvCxnSpPr>
              <a:cxnSpLocks noChangeAspect="1" noChangeShapeType="1"/>
              <a:stCxn id="76" idx="0"/>
              <a:endCxn id="77" idx="2"/>
            </p:cNvCxnSpPr>
            <p:nvPr/>
          </p:nvCxnSpPr>
          <p:spPr bwMode="auto">
            <a:xfrm rot="5400000" flipH="1">
              <a:off x="3727" y="3057"/>
              <a:ext cx="142" cy="280"/>
            </a:xfrm>
            <a:prstGeom prst="bentConnector3">
              <a:avLst>
                <a:gd name="adj1" fmla="val 22597"/>
              </a:avLst>
            </a:prstGeom>
            <a:noFill/>
            <a:ln w="28575">
              <a:solidFill>
                <a:schemeClr val="accent4"/>
              </a:solidFill>
              <a:miter lim="800000"/>
              <a:headEnd/>
              <a:tailEnd type="triangle" w="med" len="med"/>
            </a:ln>
          </p:spPr>
        </p:cxnSp>
        <p:cxnSp>
          <p:nvCxnSpPr>
            <p:cNvPr id="118" name="AutoShape 56"/>
            <p:cNvCxnSpPr>
              <a:cxnSpLocks noChangeAspect="1" noChangeShapeType="1"/>
              <a:stCxn id="76" idx="0"/>
              <a:endCxn id="78" idx="2"/>
            </p:cNvCxnSpPr>
            <p:nvPr/>
          </p:nvCxnSpPr>
          <p:spPr bwMode="auto">
            <a:xfrm rot="-5400000">
              <a:off x="3994" y="3101"/>
              <a:ext cx="111" cy="223"/>
            </a:xfrm>
            <a:prstGeom prst="bentConnector3">
              <a:avLst>
                <a:gd name="adj1" fmla="val 23912"/>
              </a:avLst>
            </a:prstGeom>
            <a:noFill/>
            <a:ln w="38100">
              <a:solidFill>
                <a:schemeClr val="accent4"/>
              </a:solidFill>
              <a:miter lim="800000"/>
              <a:headEnd/>
              <a:tailEnd type="triangle" w="med" len="med"/>
            </a:ln>
          </p:spPr>
        </p:cxnSp>
        <p:cxnSp>
          <p:nvCxnSpPr>
            <p:cNvPr id="119" name="AutoShape 57"/>
            <p:cNvCxnSpPr>
              <a:cxnSpLocks noChangeAspect="1" noChangeShapeType="1"/>
              <a:stCxn id="77" idx="3"/>
              <a:endCxn id="78" idx="1"/>
            </p:cNvCxnSpPr>
            <p:nvPr/>
          </p:nvCxnSpPr>
          <p:spPr bwMode="auto">
            <a:xfrm flipV="1">
              <a:off x="3815" y="3017"/>
              <a:ext cx="135" cy="4"/>
            </a:xfrm>
            <a:prstGeom prst="bentConnector3">
              <a:avLst>
                <a:gd name="adj1" fmla="val 50000"/>
              </a:avLst>
            </a:prstGeom>
            <a:noFill/>
            <a:ln w="57150">
              <a:solidFill>
                <a:schemeClr val="accent4"/>
              </a:solidFill>
              <a:miter lim="800000"/>
              <a:headEnd/>
              <a:tailEnd type="triangle" w="med" len="med"/>
            </a:ln>
          </p:spPr>
        </p:cxnSp>
        <p:cxnSp>
          <p:nvCxnSpPr>
            <p:cNvPr id="120" name="AutoShape 58"/>
            <p:cNvCxnSpPr>
              <a:cxnSpLocks noChangeAspect="1" noChangeShapeType="1"/>
            </p:cNvCxnSpPr>
            <p:nvPr/>
          </p:nvCxnSpPr>
          <p:spPr bwMode="auto">
            <a:xfrm>
              <a:off x="3651" y="3315"/>
              <a:ext cx="508" cy="192"/>
            </a:xfrm>
            <a:prstGeom prst="bentConnector3">
              <a:avLst>
                <a:gd name="adj1" fmla="val -944"/>
              </a:avLst>
            </a:prstGeom>
            <a:noFill/>
            <a:ln w="57150">
              <a:solidFill>
                <a:schemeClr val="accent4"/>
              </a:solidFill>
              <a:miter lim="800000"/>
              <a:headEnd/>
              <a:tailEnd/>
            </a:ln>
          </p:spPr>
        </p:cxnSp>
        <p:cxnSp>
          <p:nvCxnSpPr>
            <p:cNvPr id="121" name="AutoShape 59"/>
            <p:cNvCxnSpPr>
              <a:cxnSpLocks noChangeAspect="1" noChangeShapeType="1"/>
              <a:endCxn id="78" idx="2"/>
            </p:cNvCxnSpPr>
            <p:nvPr/>
          </p:nvCxnSpPr>
          <p:spPr bwMode="auto">
            <a:xfrm rot="5400000" flipH="1">
              <a:off x="3984" y="3334"/>
              <a:ext cx="360" cy="5"/>
            </a:xfrm>
            <a:prstGeom prst="bentConnector3">
              <a:avLst>
                <a:gd name="adj1" fmla="val 49889"/>
              </a:avLst>
            </a:prstGeom>
            <a:noFill/>
            <a:ln w="57150">
              <a:solidFill>
                <a:schemeClr val="accent4"/>
              </a:solidFill>
              <a:miter lim="800000"/>
              <a:headEnd/>
              <a:tailEnd type="triangle" w="med" len="med"/>
            </a:ln>
          </p:spPr>
        </p:cxnSp>
        <p:cxnSp>
          <p:nvCxnSpPr>
            <p:cNvPr id="122" name="AutoShape 60"/>
            <p:cNvCxnSpPr>
              <a:cxnSpLocks noChangeAspect="1" noChangeShapeType="1"/>
              <a:stCxn id="77" idx="0"/>
              <a:endCxn id="79" idx="2"/>
            </p:cNvCxnSpPr>
            <p:nvPr/>
          </p:nvCxnSpPr>
          <p:spPr bwMode="auto">
            <a:xfrm rot="-5400000">
              <a:off x="3722" y="2668"/>
              <a:ext cx="184" cy="313"/>
            </a:xfrm>
            <a:prstGeom prst="bentConnector3">
              <a:avLst>
                <a:gd name="adj1" fmla="val 49782"/>
              </a:avLst>
            </a:prstGeom>
            <a:noFill/>
            <a:ln w="28575">
              <a:solidFill>
                <a:schemeClr val="accent4"/>
              </a:solidFill>
              <a:miter lim="800000"/>
              <a:headEnd/>
              <a:tailEnd type="triangle" w="med" len="med"/>
            </a:ln>
          </p:spPr>
        </p:cxnSp>
        <p:cxnSp>
          <p:nvCxnSpPr>
            <p:cNvPr id="123" name="AutoShape 61"/>
            <p:cNvCxnSpPr>
              <a:cxnSpLocks noChangeAspect="1" noChangeShapeType="1"/>
              <a:stCxn id="78" idx="0"/>
              <a:endCxn id="79" idx="2"/>
            </p:cNvCxnSpPr>
            <p:nvPr/>
          </p:nvCxnSpPr>
          <p:spPr bwMode="auto">
            <a:xfrm rot="5400000" flipH="1">
              <a:off x="3996" y="2707"/>
              <a:ext cx="143" cy="190"/>
            </a:xfrm>
            <a:prstGeom prst="bentConnector3">
              <a:avLst>
                <a:gd name="adj1" fmla="val 36514"/>
              </a:avLst>
            </a:prstGeom>
            <a:noFill/>
            <a:ln w="38100">
              <a:solidFill>
                <a:schemeClr val="accent4"/>
              </a:solidFill>
              <a:miter lim="800000"/>
              <a:headEnd/>
              <a:tailEnd type="triangle" w="med" len="med"/>
            </a:ln>
          </p:spPr>
        </p:cxnSp>
        <p:cxnSp>
          <p:nvCxnSpPr>
            <p:cNvPr id="124" name="AutoShape 62"/>
            <p:cNvCxnSpPr>
              <a:cxnSpLocks noChangeAspect="1" noChangeShapeType="1"/>
              <a:endCxn id="80" idx="2"/>
            </p:cNvCxnSpPr>
            <p:nvPr/>
          </p:nvCxnSpPr>
          <p:spPr bwMode="auto">
            <a:xfrm flipV="1">
              <a:off x="1520" y="2659"/>
              <a:ext cx="1895" cy="270"/>
            </a:xfrm>
            <a:prstGeom prst="bentConnector2">
              <a:avLst/>
            </a:prstGeom>
            <a:noFill/>
            <a:ln w="38100">
              <a:solidFill>
                <a:schemeClr val="accent4"/>
              </a:solidFill>
              <a:miter lim="800000"/>
              <a:headEnd/>
              <a:tailEnd type="triangle" w="med" len="med"/>
            </a:ln>
          </p:spPr>
        </p:cxnSp>
        <p:cxnSp>
          <p:nvCxnSpPr>
            <p:cNvPr id="125" name="AutoShape 63"/>
            <p:cNvCxnSpPr>
              <a:cxnSpLocks noChangeAspect="1" noChangeShapeType="1"/>
              <a:stCxn id="70" idx="0"/>
              <a:endCxn id="80" idx="1"/>
            </p:cNvCxnSpPr>
            <p:nvPr/>
          </p:nvCxnSpPr>
          <p:spPr bwMode="auto">
            <a:xfrm rot="-5400000">
              <a:off x="2039" y="1602"/>
              <a:ext cx="228" cy="1987"/>
            </a:xfrm>
            <a:prstGeom prst="bentConnector2">
              <a:avLst/>
            </a:prstGeom>
            <a:noFill/>
            <a:ln w="57150">
              <a:solidFill>
                <a:schemeClr val="accent4"/>
              </a:solidFill>
              <a:miter lim="800000"/>
              <a:headEnd/>
              <a:tailEnd type="triangle" w="med" len="med"/>
            </a:ln>
          </p:spPr>
        </p:cxnSp>
        <p:cxnSp>
          <p:nvCxnSpPr>
            <p:cNvPr id="126" name="AutoShape 64"/>
            <p:cNvCxnSpPr>
              <a:cxnSpLocks noChangeAspect="1" noChangeShapeType="1"/>
              <a:endCxn id="80" idx="2"/>
            </p:cNvCxnSpPr>
            <p:nvPr/>
          </p:nvCxnSpPr>
          <p:spPr bwMode="auto">
            <a:xfrm flipV="1">
              <a:off x="1889" y="2659"/>
              <a:ext cx="1526" cy="266"/>
            </a:xfrm>
            <a:prstGeom prst="bentConnector2">
              <a:avLst/>
            </a:prstGeom>
            <a:noFill/>
            <a:ln w="28575">
              <a:solidFill>
                <a:schemeClr val="accent4"/>
              </a:solidFill>
              <a:miter lim="800000"/>
              <a:headEnd/>
              <a:tailEnd type="triangle" w="med" len="med"/>
            </a:ln>
          </p:spPr>
        </p:cxnSp>
        <p:cxnSp>
          <p:nvCxnSpPr>
            <p:cNvPr id="127" name="AutoShape 65"/>
            <p:cNvCxnSpPr>
              <a:cxnSpLocks noChangeAspect="1" noChangeShapeType="1"/>
              <a:stCxn id="83" idx="0"/>
              <a:endCxn id="81" idx="2"/>
            </p:cNvCxnSpPr>
            <p:nvPr/>
          </p:nvCxnSpPr>
          <p:spPr bwMode="auto">
            <a:xfrm rot="5400000" flipH="1">
              <a:off x="4522" y="2837"/>
              <a:ext cx="632" cy="135"/>
            </a:xfrm>
            <a:prstGeom prst="bentConnector3">
              <a:avLst>
                <a:gd name="adj1" fmla="val 50000"/>
              </a:avLst>
            </a:prstGeom>
            <a:noFill/>
            <a:ln w="76200">
              <a:solidFill>
                <a:schemeClr val="accent4"/>
              </a:solidFill>
              <a:miter lim="800000"/>
              <a:headEnd/>
              <a:tailEnd type="triangle" w="med" len="med"/>
            </a:ln>
          </p:spPr>
        </p:cxnSp>
        <p:cxnSp>
          <p:nvCxnSpPr>
            <p:cNvPr id="128" name="AutoShape 66"/>
            <p:cNvCxnSpPr>
              <a:cxnSpLocks noChangeAspect="1" noChangeShapeType="1"/>
              <a:stCxn id="84" idx="0"/>
              <a:endCxn id="81" idx="2"/>
            </p:cNvCxnSpPr>
            <p:nvPr/>
          </p:nvCxnSpPr>
          <p:spPr bwMode="auto">
            <a:xfrm rot="-5400000">
              <a:off x="4306" y="2785"/>
              <a:ext cx="660" cy="268"/>
            </a:xfrm>
            <a:prstGeom prst="bentConnector3">
              <a:avLst>
                <a:gd name="adj1" fmla="val 50000"/>
              </a:avLst>
            </a:prstGeom>
            <a:noFill/>
            <a:ln w="57150">
              <a:solidFill>
                <a:schemeClr val="accent4"/>
              </a:solidFill>
              <a:miter lim="800000"/>
              <a:headEnd/>
              <a:tailEnd type="triangle" w="med" len="med"/>
            </a:ln>
          </p:spPr>
        </p:cxnSp>
        <p:cxnSp>
          <p:nvCxnSpPr>
            <p:cNvPr id="129" name="AutoShape 67"/>
            <p:cNvCxnSpPr>
              <a:cxnSpLocks noChangeAspect="1" noChangeShapeType="1"/>
              <a:stCxn id="81" idx="0"/>
              <a:endCxn id="82" idx="2"/>
            </p:cNvCxnSpPr>
            <p:nvPr/>
          </p:nvCxnSpPr>
          <p:spPr bwMode="auto">
            <a:xfrm rot="5400000" flipH="1">
              <a:off x="4355" y="1996"/>
              <a:ext cx="245" cy="584"/>
            </a:xfrm>
            <a:prstGeom prst="bentConnector3">
              <a:avLst>
                <a:gd name="adj1" fmla="val 50000"/>
              </a:avLst>
            </a:prstGeom>
            <a:noFill/>
            <a:ln w="28575">
              <a:solidFill>
                <a:schemeClr val="accent4"/>
              </a:solidFill>
              <a:miter lim="800000"/>
              <a:headEnd/>
              <a:tailEnd type="triangle" w="med" len="med"/>
            </a:ln>
          </p:spPr>
        </p:cxnSp>
        <p:cxnSp>
          <p:nvCxnSpPr>
            <p:cNvPr id="130" name="AutoShape 68"/>
            <p:cNvCxnSpPr>
              <a:cxnSpLocks noChangeAspect="1" noChangeShapeType="1"/>
              <a:stCxn id="80" idx="0"/>
              <a:endCxn id="82" idx="1"/>
            </p:cNvCxnSpPr>
            <p:nvPr/>
          </p:nvCxnSpPr>
          <p:spPr bwMode="auto">
            <a:xfrm rot="-5400000">
              <a:off x="3601" y="1875"/>
              <a:ext cx="241" cy="613"/>
            </a:xfrm>
            <a:prstGeom prst="bentConnector2">
              <a:avLst/>
            </a:prstGeom>
            <a:noFill/>
            <a:ln w="76200">
              <a:solidFill>
                <a:schemeClr val="accent4"/>
              </a:solidFill>
              <a:miter lim="800000"/>
              <a:headEnd/>
              <a:tailEnd type="triangle" w="med" len="med"/>
            </a:ln>
          </p:spPr>
        </p:cxnSp>
        <p:cxnSp>
          <p:nvCxnSpPr>
            <p:cNvPr id="131" name="AutoShape 69"/>
            <p:cNvCxnSpPr>
              <a:cxnSpLocks noChangeAspect="1" noChangeShapeType="1"/>
              <a:stCxn id="78" idx="0"/>
              <a:endCxn id="82" idx="2"/>
            </p:cNvCxnSpPr>
            <p:nvPr/>
          </p:nvCxnSpPr>
          <p:spPr bwMode="auto">
            <a:xfrm rot="-5400000">
              <a:off x="3816" y="2508"/>
              <a:ext cx="710" cy="25"/>
            </a:xfrm>
            <a:prstGeom prst="bentConnector3">
              <a:avLst>
                <a:gd name="adj1" fmla="val 49944"/>
              </a:avLst>
            </a:prstGeom>
            <a:noFill/>
            <a:ln w="76200">
              <a:solidFill>
                <a:schemeClr val="accent4"/>
              </a:solidFill>
              <a:miter lim="800000"/>
              <a:headEnd/>
              <a:tailEnd type="triangle" w="med" len="med"/>
            </a:ln>
          </p:spPr>
        </p:cxnSp>
        <p:cxnSp>
          <p:nvCxnSpPr>
            <p:cNvPr id="132" name="AutoShape 70"/>
            <p:cNvCxnSpPr>
              <a:cxnSpLocks noChangeAspect="1" noChangeShapeType="1"/>
              <a:endCxn id="86" idx="2"/>
            </p:cNvCxnSpPr>
            <p:nvPr/>
          </p:nvCxnSpPr>
          <p:spPr bwMode="auto">
            <a:xfrm rot="10800000">
              <a:off x="1515" y="2379"/>
              <a:ext cx="336" cy="101"/>
            </a:xfrm>
            <a:prstGeom prst="bentConnector3">
              <a:avLst>
                <a:gd name="adj1" fmla="val 17139"/>
              </a:avLst>
            </a:prstGeom>
            <a:noFill/>
            <a:ln w="28575">
              <a:solidFill>
                <a:schemeClr val="accent4"/>
              </a:solidFill>
              <a:miter lim="800000"/>
              <a:headEnd/>
              <a:tailEnd type="triangle" w="med" len="med"/>
            </a:ln>
          </p:spPr>
        </p:cxnSp>
        <p:cxnSp>
          <p:nvCxnSpPr>
            <p:cNvPr id="133" name="AutoShape 71"/>
            <p:cNvCxnSpPr>
              <a:cxnSpLocks noChangeAspect="1" noChangeShapeType="1"/>
              <a:endCxn id="85" idx="1"/>
            </p:cNvCxnSpPr>
            <p:nvPr/>
          </p:nvCxnSpPr>
          <p:spPr bwMode="auto">
            <a:xfrm rot="-5400000">
              <a:off x="1736" y="2244"/>
              <a:ext cx="192" cy="77"/>
            </a:xfrm>
            <a:prstGeom prst="bentConnector2">
              <a:avLst/>
            </a:prstGeom>
            <a:noFill/>
            <a:ln w="28575">
              <a:solidFill>
                <a:schemeClr val="accent4"/>
              </a:solidFill>
              <a:miter lim="800000"/>
              <a:headEnd/>
              <a:tailEnd type="triangle" w="med" len="med"/>
            </a:ln>
          </p:spPr>
        </p:cxnSp>
        <p:cxnSp>
          <p:nvCxnSpPr>
            <p:cNvPr id="134" name="AutoShape 72"/>
            <p:cNvCxnSpPr>
              <a:cxnSpLocks noChangeAspect="1" noChangeShapeType="1"/>
              <a:stCxn id="68" idx="1"/>
            </p:cNvCxnSpPr>
            <p:nvPr/>
          </p:nvCxnSpPr>
          <p:spPr bwMode="auto">
            <a:xfrm rot="10800000" flipV="1">
              <a:off x="897" y="3419"/>
              <a:ext cx="558" cy="195"/>
            </a:xfrm>
            <a:prstGeom prst="bentConnector3">
              <a:avLst>
                <a:gd name="adj1" fmla="val 18648"/>
              </a:avLst>
            </a:prstGeom>
            <a:noFill/>
            <a:ln w="12700">
              <a:solidFill>
                <a:schemeClr val="accent4"/>
              </a:solidFill>
              <a:miter lim="800000"/>
              <a:headEnd/>
              <a:tailEnd/>
            </a:ln>
          </p:spPr>
        </p:cxnSp>
        <p:cxnSp>
          <p:nvCxnSpPr>
            <p:cNvPr id="135" name="AutoShape 73"/>
            <p:cNvCxnSpPr>
              <a:cxnSpLocks noChangeAspect="1" noChangeShapeType="1"/>
              <a:endCxn id="86" idx="1"/>
            </p:cNvCxnSpPr>
            <p:nvPr/>
          </p:nvCxnSpPr>
          <p:spPr bwMode="auto">
            <a:xfrm rot="-5400000">
              <a:off x="463" y="2812"/>
              <a:ext cx="1238" cy="372"/>
            </a:xfrm>
            <a:prstGeom prst="bentConnector2">
              <a:avLst/>
            </a:prstGeom>
            <a:noFill/>
            <a:ln w="12700">
              <a:solidFill>
                <a:schemeClr val="accent4"/>
              </a:solidFill>
              <a:miter lim="800000"/>
              <a:headEnd/>
              <a:tailEnd type="triangle" w="med" len="med"/>
            </a:ln>
          </p:spPr>
        </p:cxnSp>
        <p:cxnSp>
          <p:nvCxnSpPr>
            <p:cNvPr id="136" name="AutoShape 74"/>
            <p:cNvCxnSpPr>
              <a:cxnSpLocks noChangeAspect="1" noChangeShapeType="1"/>
              <a:stCxn id="86" idx="4"/>
              <a:endCxn id="74" idx="1"/>
            </p:cNvCxnSpPr>
            <p:nvPr/>
          </p:nvCxnSpPr>
          <p:spPr bwMode="auto">
            <a:xfrm rot="10800000" flipH="1">
              <a:off x="1268" y="1906"/>
              <a:ext cx="1600" cy="281"/>
            </a:xfrm>
            <a:prstGeom prst="bentConnector3">
              <a:avLst>
                <a:gd name="adj1" fmla="val 0"/>
              </a:avLst>
            </a:prstGeom>
            <a:noFill/>
            <a:ln w="19050">
              <a:solidFill>
                <a:schemeClr val="accent4"/>
              </a:solidFill>
              <a:miter lim="800000"/>
              <a:headEnd/>
              <a:tailEnd type="triangle" w="med" len="med"/>
            </a:ln>
          </p:spPr>
        </p:cxnSp>
        <p:cxnSp>
          <p:nvCxnSpPr>
            <p:cNvPr id="137" name="AutoShape 75"/>
            <p:cNvCxnSpPr>
              <a:cxnSpLocks noChangeAspect="1" noChangeShapeType="1"/>
              <a:endCxn id="87" idx="2"/>
            </p:cNvCxnSpPr>
            <p:nvPr/>
          </p:nvCxnSpPr>
          <p:spPr bwMode="auto">
            <a:xfrm rot="-5400000">
              <a:off x="2011" y="2010"/>
              <a:ext cx="583" cy="1"/>
            </a:xfrm>
            <a:prstGeom prst="bentConnector3">
              <a:avLst>
                <a:gd name="adj1" fmla="val 50477"/>
              </a:avLst>
            </a:prstGeom>
            <a:noFill/>
            <a:ln w="19050">
              <a:solidFill>
                <a:schemeClr val="accent4"/>
              </a:solidFill>
              <a:miter lim="800000"/>
              <a:headEnd/>
              <a:tailEnd type="triangle" w="med" len="med"/>
            </a:ln>
          </p:spPr>
        </p:cxnSp>
        <p:cxnSp>
          <p:nvCxnSpPr>
            <p:cNvPr id="138" name="AutoShape 76"/>
            <p:cNvCxnSpPr>
              <a:cxnSpLocks noChangeAspect="1" noChangeShapeType="1"/>
              <a:stCxn id="85" idx="4"/>
              <a:endCxn id="87" idx="1"/>
            </p:cNvCxnSpPr>
            <p:nvPr/>
          </p:nvCxnSpPr>
          <p:spPr bwMode="auto">
            <a:xfrm rot="10800000" flipH="1">
              <a:off x="1870" y="1719"/>
              <a:ext cx="240" cy="276"/>
            </a:xfrm>
            <a:prstGeom prst="bentConnector4">
              <a:avLst>
                <a:gd name="adj1" fmla="val 1662"/>
                <a:gd name="adj2" fmla="val 65505"/>
              </a:avLst>
            </a:prstGeom>
            <a:noFill/>
            <a:ln w="28575">
              <a:solidFill>
                <a:schemeClr val="accent4"/>
              </a:solidFill>
              <a:miter lim="800000"/>
              <a:headEnd/>
              <a:tailEnd type="triangle" w="med" len="med"/>
            </a:ln>
          </p:spPr>
        </p:cxnSp>
        <p:cxnSp>
          <p:nvCxnSpPr>
            <p:cNvPr id="139" name="AutoShape 77"/>
            <p:cNvCxnSpPr>
              <a:cxnSpLocks noChangeAspect="1" noChangeShapeType="1"/>
              <a:stCxn id="89" idx="4"/>
              <a:endCxn id="87" idx="2"/>
            </p:cNvCxnSpPr>
            <p:nvPr/>
          </p:nvCxnSpPr>
          <p:spPr bwMode="auto">
            <a:xfrm rot="10800000" flipV="1">
              <a:off x="2303" y="1573"/>
              <a:ext cx="2010" cy="146"/>
            </a:xfrm>
            <a:prstGeom prst="bentConnector4">
              <a:avLst>
                <a:gd name="adj1" fmla="val 29884"/>
                <a:gd name="adj2" fmla="val 99449"/>
              </a:avLst>
            </a:prstGeom>
            <a:noFill/>
            <a:ln w="28575">
              <a:solidFill>
                <a:schemeClr val="accent4"/>
              </a:solidFill>
              <a:miter lim="800000"/>
              <a:headEnd/>
              <a:tailEnd type="triangle" w="med" len="med"/>
            </a:ln>
          </p:spPr>
        </p:cxnSp>
        <p:cxnSp>
          <p:nvCxnSpPr>
            <p:cNvPr id="140" name="AutoShape 78"/>
            <p:cNvCxnSpPr>
              <a:cxnSpLocks noChangeAspect="1" noChangeShapeType="1"/>
              <a:stCxn id="74" idx="0"/>
              <a:endCxn id="87" idx="2"/>
            </p:cNvCxnSpPr>
            <p:nvPr/>
          </p:nvCxnSpPr>
          <p:spPr bwMode="auto">
            <a:xfrm rot="5400000" flipH="1">
              <a:off x="2597" y="1425"/>
              <a:ext cx="103" cy="691"/>
            </a:xfrm>
            <a:prstGeom prst="bentConnector3">
              <a:avLst>
                <a:gd name="adj1" fmla="val 100000"/>
              </a:avLst>
            </a:prstGeom>
            <a:noFill/>
            <a:ln w="19050">
              <a:solidFill>
                <a:schemeClr val="accent4"/>
              </a:solidFill>
              <a:miter lim="800000"/>
              <a:headEnd/>
              <a:tailEnd type="triangle" w="med" len="med"/>
            </a:ln>
          </p:spPr>
        </p:cxnSp>
        <p:cxnSp>
          <p:nvCxnSpPr>
            <p:cNvPr id="141" name="AutoShape 79"/>
            <p:cNvCxnSpPr>
              <a:cxnSpLocks noChangeAspect="1" noChangeShapeType="1"/>
              <a:endCxn id="88" idx="1"/>
            </p:cNvCxnSpPr>
            <p:nvPr/>
          </p:nvCxnSpPr>
          <p:spPr bwMode="auto">
            <a:xfrm rot="5400000" flipH="1">
              <a:off x="2510" y="1635"/>
              <a:ext cx="168" cy="3"/>
            </a:xfrm>
            <a:prstGeom prst="bentConnector3">
              <a:avLst>
                <a:gd name="adj1" fmla="val 49764"/>
              </a:avLst>
            </a:prstGeom>
            <a:noFill/>
            <a:ln w="19050">
              <a:solidFill>
                <a:schemeClr val="accent4"/>
              </a:solidFill>
              <a:miter lim="800000"/>
              <a:headEnd/>
              <a:tailEnd type="triangle" w="med" len="med"/>
            </a:ln>
          </p:spPr>
        </p:cxnSp>
        <p:cxnSp>
          <p:nvCxnSpPr>
            <p:cNvPr id="142" name="AutoShape 80"/>
            <p:cNvCxnSpPr>
              <a:cxnSpLocks noChangeAspect="1" noChangeShapeType="1"/>
            </p:cNvCxnSpPr>
            <p:nvPr/>
          </p:nvCxnSpPr>
          <p:spPr bwMode="auto">
            <a:xfrm flipV="1">
              <a:off x="2753" y="1786"/>
              <a:ext cx="845" cy="118"/>
            </a:xfrm>
            <a:prstGeom prst="bentConnector3">
              <a:avLst>
                <a:gd name="adj1" fmla="val 185"/>
              </a:avLst>
            </a:prstGeom>
            <a:noFill/>
            <a:ln w="19050">
              <a:solidFill>
                <a:schemeClr val="accent4"/>
              </a:solidFill>
              <a:miter lim="800000"/>
              <a:headEnd/>
              <a:tailEnd/>
            </a:ln>
          </p:spPr>
        </p:cxnSp>
        <p:cxnSp>
          <p:nvCxnSpPr>
            <p:cNvPr id="143" name="AutoShape 81"/>
            <p:cNvCxnSpPr>
              <a:cxnSpLocks noChangeAspect="1" noChangeShapeType="1"/>
              <a:endCxn id="89" idx="1"/>
            </p:cNvCxnSpPr>
            <p:nvPr/>
          </p:nvCxnSpPr>
          <p:spPr bwMode="auto">
            <a:xfrm>
              <a:off x="3586" y="1786"/>
              <a:ext cx="727" cy="55"/>
            </a:xfrm>
            <a:prstGeom prst="bentConnector3">
              <a:avLst>
                <a:gd name="adj1" fmla="val 49944"/>
              </a:avLst>
            </a:prstGeom>
            <a:noFill/>
            <a:ln w="19050">
              <a:solidFill>
                <a:schemeClr val="accent4"/>
              </a:solidFill>
              <a:miter lim="800000"/>
              <a:headEnd/>
              <a:tailEnd type="triangle" w="med" len="med"/>
            </a:ln>
          </p:spPr>
        </p:cxnSp>
        <p:cxnSp>
          <p:nvCxnSpPr>
            <p:cNvPr id="144" name="AutoShape 82"/>
            <p:cNvCxnSpPr>
              <a:cxnSpLocks noChangeAspect="1" noChangeShapeType="1"/>
              <a:stCxn id="74" idx="0"/>
              <a:endCxn id="89" idx="1"/>
            </p:cNvCxnSpPr>
            <p:nvPr/>
          </p:nvCxnSpPr>
          <p:spPr bwMode="auto">
            <a:xfrm rot="5400000" flipV="1">
              <a:off x="3644" y="1172"/>
              <a:ext cx="19" cy="1319"/>
            </a:xfrm>
            <a:prstGeom prst="bentConnector4">
              <a:avLst>
                <a:gd name="adj1" fmla="val -150005"/>
                <a:gd name="adj2" fmla="val 72162"/>
              </a:avLst>
            </a:prstGeom>
            <a:noFill/>
            <a:ln w="28575">
              <a:solidFill>
                <a:schemeClr val="accent4"/>
              </a:solidFill>
              <a:miter lim="800000"/>
              <a:headEnd/>
              <a:tailEnd type="triangle" w="med" len="med"/>
            </a:ln>
          </p:spPr>
        </p:cxnSp>
        <p:cxnSp>
          <p:nvCxnSpPr>
            <p:cNvPr id="145" name="AutoShape 83"/>
            <p:cNvCxnSpPr>
              <a:cxnSpLocks noChangeAspect="1" noChangeShapeType="1"/>
              <a:endCxn id="89" idx="1"/>
            </p:cNvCxnSpPr>
            <p:nvPr/>
          </p:nvCxnSpPr>
          <p:spPr bwMode="auto">
            <a:xfrm flipV="1">
              <a:off x="3756" y="1841"/>
              <a:ext cx="557" cy="226"/>
            </a:xfrm>
            <a:prstGeom prst="bentConnector3">
              <a:avLst>
                <a:gd name="adj1" fmla="val 1722"/>
              </a:avLst>
            </a:prstGeom>
            <a:noFill/>
            <a:ln w="57150">
              <a:solidFill>
                <a:schemeClr val="accent4"/>
              </a:solidFill>
              <a:miter lim="800000"/>
              <a:headEnd/>
              <a:tailEnd type="triangle" w="med" len="med"/>
            </a:ln>
          </p:spPr>
        </p:cxnSp>
        <p:cxnSp>
          <p:nvCxnSpPr>
            <p:cNvPr id="146" name="AutoShape 84"/>
            <p:cNvCxnSpPr>
              <a:cxnSpLocks noChangeAspect="1" noChangeShapeType="1"/>
              <a:stCxn id="82" idx="0"/>
              <a:endCxn id="89" idx="1"/>
            </p:cNvCxnSpPr>
            <p:nvPr/>
          </p:nvCxnSpPr>
          <p:spPr bwMode="auto">
            <a:xfrm rot="-5400000">
              <a:off x="4192" y="1835"/>
              <a:ext cx="116" cy="127"/>
            </a:xfrm>
            <a:prstGeom prst="bentConnector2">
              <a:avLst/>
            </a:prstGeom>
            <a:noFill/>
            <a:ln w="38100">
              <a:solidFill>
                <a:schemeClr val="accent4"/>
              </a:solidFill>
              <a:miter lim="800000"/>
              <a:headEnd/>
              <a:tailEnd type="triangle" w="med" len="med"/>
            </a:ln>
          </p:spPr>
        </p:cxnSp>
        <p:cxnSp>
          <p:nvCxnSpPr>
            <p:cNvPr id="147" name="AutoShape 85"/>
            <p:cNvCxnSpPr>
              <a:cxnSpLocks noChangeAspect="1" noChangeShapeType="1"/>
              <a:stCxn id="81" idx="0"/>
              <a:endCxn id="89" idx="2"/>
            </p:cNvCxnSpPr>
            <p:nvPr/>
          </p:nvCxnSpPr>
          <p:spPr bwMode="auto">
            <a:xfrm rot="5400000" flipH="1">
              <a:off x="4428" y="2072"/>
              <a:ext cx="570" cy="109"/>
            </a:xfrm>
            <a:prstGeom prst="bentConnector2">
              <a:avLst/>
            </a:prstGeom>
            <a:noFill/>
            <a:ln w="38100">
              <a:solidFill>
                <a:schemeClr val="accent4"/>
              </a:solidFill>
              <a:miter lim="800000"/>
              <a:headEnd/>
              <a:tailEnd type="triangle" w="med" len="med"/>
            </a:ln>
          </p:spPr>
        </p:cxnSp>
        <p:cxnSp>
          <p:nvCxnSpPr>
            <p:cNvPr id="148" name="AutoShape 86"/>
            <p:cNvCxnSpPr>
              <a:cxnSpLocks noChangeAspect="1" noChangeShapeType="1"/>
              <a:endCxn id="91" idx="1"/>
            </p:cNvCxnSpPr>
            <p:nvPr/>
          </p:nvCxnSpPr>
          <p:spPr bwMode="auto">
            <a:xfrm flipV="1">
              <a:off x="4159" y="1504"/>
              <a:ext cx="488" cy="328"/>
            </a:xfrm>
            <a:prstGeom prst="bentConnector3">
              <a:avLst>
                <a:gd name="adj1" fmla="val 1801"/>
              </a:avLst>
            </a:prstGeom>
            <a:noFill/>
            <a:ln w="19050">
              <a:solidFill>
                <a:schemeClr val="accent4"/>
              </a:solidFill>
              <a:miter lim="800000"/>
              <a:headEnd/>
              <a:tailEnd type="triangle" w="med" len="med"/>
            </a:ln>
          </p:spPr>
        </p:cxnSp>
        <p:cxnSp>
          <p:nvCxnSpPr>
            <p:cNvPr id="149" name="AutoShape 87"/>
            <p:cNvCxnSpPr>
              <a:cxnSpLocks noChangeAspect="1" noChangeShapeType="1"/>
              <a:stCxn id="89" idx="4"/>
              <a:endCxn id="91" idx="1"/>
            </p:cNvCxnSpPr>
            <p:nvPr/>
          </p:nvCxnSpPr>
          <p:spPr bwMode="auto">
            <a:xfrm rot="10800000" flipH="1">
              <a:off x="4313" y="1504"/>
              <a:ext cx="334" cy="69"/>
            </a:xfrm>
            <a:prstGeom prst="bentConnector3">
              <a:avLst>
                <a:gd name="adj1" fmla="val -44500"/>
              </a:avLst>
            </a:prstGeom>
            <a:noFill/>
            <a:ln w="9525">
              <a:solidFill>
                <a:schemeClr val="accent4"/>
              </a:solidFill>
              <a:miter lim="800000"/>
              <a:headEnd/>
              <a:tailEnd type="triangle" w="med" len="med"/>
            </a:ln>
          </p:spPr>
        </p:cxnSp>
        <p:cxnSp>
          <p:nvCxnSpPr>
            <p:cNvPr id="150" name="AutoShape 88"/>
            <p:cNvCxnSpPr>
              <a:cxnSpLocks noChangeAspect="1" noChangeShapeType="1"/>
              <a:endCxn id="93" idx="2"/>
            </p:cNvCxnSpPr>
            <p:nvPr/>
          </p:nvCxnSpPr>
          <p:spPr bwMode="auto">
            <a:xfrm rot="10800000">
              <a:off x="3401" y="1574"/>
              <a:ext cx="611" cy="4"/>
            </a:xfrm>
            <a:prstGeom prst="bentConnector3">
              <a:avLst>
                <a:gd name="adj1" fmla="val 50000"/>
              </a:avLst>
            </a:prstGeom>
            <a:noFill/>
            <a:ln w="19050">
              <a:solidFill>
                <a:schemeClr val="accent4"/>
              </a:solidFill>
              <a:miter lim="800000"/>
              <a:headEnd/>
              <a:tailEnd type="triangle" w="med" len="med"/>
            </a:ln>
          </p:spPr>
        </p:cxnSp>
        <p:cxnSp>
          <p:nvCxnSpPr>
            <p:cNvPr id="151" name="AutoShape 89"/>
            <p:cNvCxnSpPr>
              <a:cxnSpLocks noChangeAspect="1" noChangeShapeType="1"/>
              <a:endCxn id="98" idx="1"/>
            </p:cNvCxnSpPr>
            <p:nvPr/>
          </p:nvCxnSpPr>
          <p:spPr bwMode="auto">
            <a:xfrm flipV="1">
              <a:off x="2595" y="1336"/>
              <a:ext cx="348" cy="289"/>
            </a:xfrm>
            <a:prstGeom prst="bentConnector2">
              <a:avLst/>
            </a:prstGeom>
            <a:noFill/>
            <a:ln w="9525">
              <a:solidFill>
                <a:schemeClr val="accent4"/>
              </a:solidFill>
              <a:miter lim="800000"/>
              <a:headEnd/>
              <a:tailEnd type="triangle" w="med" len="med"/>
            </a:ln>
          </p:spPr>
        </p:cxnSp>
        <p:cxnSp>
          <p:nvCxnSpPr>
            <p:cNvPr id="152" name="AutoShape 90"/>
            <p:cNvCxnSpPr>
              <a:cxnSpLocks noChangeAspect="1" noChangeShapeType="1"/>
              <a:stCxn id="88" idx="4"/>
              <a:endCxn id="98" idx="1"/>
            </p:cNvCxnSpPr>
            <p:nvPr/>
          </p:nvCxnSpPr>
          <p:spPr bwMode="auto">
            <a:xfrm rot="5400000" flipV="1">
              <a:off x="2691" y="1083"/>
              <a:ext cx="154" cy="351"/>
            </a:xfrm>
            <a:prstGeom prst="bentConnector5">
              <a:avLst>
                <a:gd name="adj1" fmla="val -75000"/>
                <a:gd name="adj2" fmla="val 63324"/>
                <a:gd name="adj3" fmla="val 175000"/>
              </a:avLst>
            </a:prstGeom>
            <a:noFill/>
            <a:ln w="9525">
              <a:solidFill>
                <a:schemeClr val="accent4"/>
              </a:solidFill>
              <a:miter lim="800000"/>
              <a:headEnd/>
              <a:tailEnd type="triangle" w="med" len="med"/>
            </a:ln>
          </p:spPr>
        </p:cxnSp>
        <p:cxnSp>
          <p:nvCxnSpPr>
            <p:cNvPr id="153" name="AutoShape 91"/>
            <p:cNvCxnSpPr>
              <a:cxnSpLocks noChangeAspect="1" noChangeShapeType="1"/>
              <a:stCxn id="87" idx="4"/>
              <a:endCxn id="98" idx="1"/>
            </p:cNvCxnSpPr>
            <p:nvPr/>
          </p:nvCxnSpPr>
          <p:spPr bwMode="auto">
            <a:xfrm rot="5400000" flipV="1">
              <a:off x="2493" y="885"/>
              <a:ext cx="68" cy="833"/>
            </a:xfrm>
            <a:prstGeom prst="bentConnector5">
              <a:avLst>
                <a:gd name="adj1" fmla="val -303532"/>
                <a:gd name="adj2" fmla="val 84051"/>
                <a:gd name="adj3" fmla="val 269412"/>
              </a:avLst>
            </a:prstGeom>
            <a:noFill/>
            <a:ln w="19050">
              <a:solidFill>
                <a:schemeClr val="accent4"/>
              </a:solidFill>
              <a:miter lim="800000"/>
              <a:headEnd/>
              <a:tailEnd type="triangle" w="med" len="med"/>
            </a:ln>
          </p:spPr>
        </p:cxnSp>
        <p:cxnSp>
          <p:nvCxnSpPr>
            <p:cNvPr id="154" name="AutoShape 92"/>
            <p:cNvCxnSpPr>
              <a:cxnSpLocks noChangeAspect="1" noChangeShapeType="1"/>
              <a:stCxn id="87" idx="4"/>
              <a:endCxn id="88" idx="1"/>
            </p:cNvCxnSpPr>
            <p:nvPr/>
          </p:nvCxnSpPr>
          <p:spPr bwMode="auto">
            <a:xfrm rot="5400000" flipV="1">
              <a:off x="2211" y="1167"/>
              <a:ext cx="285" cy="482"/>
            </a:xfrm>
            <a:prstGeom prst="bentConnector5">
              <a:avLst>
                <a:gd name="adj1" fmla="val -40449"/>
                <a:gd name="adj2" fmla="val 69935"/>
                <a:gd name="adj3" fmla="val 140449"/>
              </a:avLst>
            </a:prstGeom>
            <a:noFill/>
            <a:ln w="19050">
              <a:solidFill>
                <a:schemeClr val="accent4"/>
              </a:solidFill>
              <a:miter lim="800000"/>
              <a:headEnd/>
              <a:tailEnd type="triangle" w="med" len="med"/>
            </a:ln>
          </p:spPr>
        </p:cxnSp>
        <p:cxnSp>
          <p:nvCxnSpPr>
            <p:cNvPr id="155" name="AutoShape 93"/>
            <p:cNvCxnSpPr>
              <a:cxnSpLocks noChangeAspect="1" noChangeShapeType="1"/>
              <a:endCxn id="90" idx="2"/>
            </p:cNvCxnSpPr>
            <p:nvPr/>
          </p:nvCxnSpPr>
          <p:spPr bwMode="auto">
            <a:xfrm flipH="1" flipV="1">
              <a:off x="4012" y="1261"/>
              <a:ext cx="8" cy="576"/>
            </a:xfrm>
            <a:prstGeom prst="straightConnector1">
              <a:avLst/>
            </a:prstGeom>
            <a:noFill/>
            <a:ln w="38100">
              <a:solidFill>
                <a:schemeClr val="accent4"/>
              </a:solidFill>
              <a:round/>
              <a:headEnd/>
              <a:tailEnd type="triangle" w="med" len="med"/>
            </a:ln>
          </p:spPr>
        </p:cxnSp>
        <p:cxnSp>
          <p:nvCxnSpPr>
            <p:cNvPr id="156" name="AutoShape 94"/>
            <p:cNvCxnSpPr>
              <a:cxnSpLocks noChangeAspect="1" noChangeShapeType="1"/>
              <a:stCxn id="81" idx="0"/>
              <a:endCxn id="90" idx="2"/>
            </p:cNvCxnSpPr>
            <p:nvPr/>
          </p:nvCxnSpPr>
          <p:spPr bwMode="auto">
            <a:xfrm rot="5400000" flipH="1">
              <a:off x="3816" y="1457"/>
              <a:ext cx="1150" cy="758"/>
            </a:xfrm>
            <a:prstGeom prst="bentConnector3">
              <a:avLst>
                <a:gd name="adj1" fmla="val 99648"/>
              </a:avLst>
            </a:prstGeom>
            <a:noFill/>
            <a:ln w="28575">
              <a:solidFill>
                <a:schemeClr val="accent4"/>
              </a:solidFill>
              <a:miter lim="800000"/>
              <a:headEnd/>
              <a:tailEnd type="triangle" w="med" len="med"/>
            </a:ln>
          </p:spPr>
        </p:cxnSp>
        <p:cxnSp>
          <p:nvCxnSpPr>
            <p:cNvPr id="157" name="AutoShape 95"/>
            <p:cNvCxnSpPr>
              <a:cxnSpLocks noChangeAspect="1" noChangeShapeType="1"/>
              <a:stCxn id="89" idx="4"/>
              <a:endCxn id="90" idx="2"/>
            </p:cNvCxnSpPr>
            <p:nvPr/>
          </p:nvCxnSpPr>
          <p:spPr bwMode="auto">
            <a:xfrm rot="10800000">
              <a:off x="4012" y="1261"/>
              <a:ext cx="301" cy="312"/>
            </a:xfrm>
            <a:prstGeom prst="bentConnector2">
              <a:avLst/>
            </a:prstGeom>
            <a:noFill/>
            <a:ln w="9525">
              <a:solidFill>
                <a:schemeClr val="accent4"/>
              </a:solidFill>
              <a:miter lim="800000"/>
              <a:headEnd/>
              <a:tailEnd type="triangle" w="med" len="med"/>
            </a:ln>
          </p:spPr>
        </p:cxnSp>
        <p:cxnSp>
          <p:nvCxnSpPr>
            <p:cNvPr id="158" name="AutoShape 96"/>
            <p:cNvCxnSpPr>
              <a:cxnSpLocks noChangeAspect="1" noChangeShapeType="1"/>
            </p:cNvCxnSpPr>
            <p:nvPr/>
          </p:nvCxnSpPr>
          <p:spPr bwMode="auto">
            <a:xfrm rot="5400000" flipH="1">
              <a:off x="3089" y="1083"/>
              <a:ext cx="539" cy="439"/>
            </a:xfrm>
            <a:prstGeom prst="bentConnector3">
              <a:avLst>
                <a:gd name="adj1" fmla="val 49926"/>
              </a:avLst>
            </a:prstGeom>
            <a:noFill/>
            <a:ln w="9525">
              <a:solidFill>
                <a:schemeClr val="accent4"/>
              </a:solidFill>
              <a:miter lim="800000"/>
              <a:headEnd/>
              <a:tailEnd/>
            </a:ln>
          </p:spPr>
        </p:cxnSp>
        <p:cxnSp>
          <p:nvCxnSpPr>
            <p:cNvPr id="159" name="AutoShape 97"/>
            <p:cNvCxnSpPr>
              <a:cxnSpLocks noChangeAspect="1" noChangeShapeType="1"/>
              <a:endCxn id="95" idx="1"/>
            </p:cNvCxnSpPr>
            <p:nvPr/>
          </p:nvCxnSpPr>
          <p:spPr bwMode="auto">
            <a:xfrm rot="10800000">
              <a:off x="1548" y="1616"/>
              <a:ext cx="327" cy="206"/>
            </a:xfrm>
            <a:prstGeom prst="bentConnector3">
              <a:avLst>
                <a:gd name="adj1" fmla="val 98773"/>
              </a:avLst>
            </a:prstGeom>
            <a:noFill/>
            <a:ln w="9525">
              <a:solidFill>
                <a:schemeClr val="accent4"/>
              </a:solidFill>
              <a:miter lim="800000"/>
              <a:headEnd/>
              <a:tailEnd type="triangle" w="med" len="med"/>
            </a:ln>
          </p:spPr>
        </p:cxnSp>
        <p:cxnSp>
          <p:nvCxnSpPr>
            <p:cNvPr id="160" name="AutoShape 98"/>
            <p:cNvCxnSpPr>
              <a:cxnSpLocks noChangeAspect="1" noChangeShapeType="1"/>
              <a:stCxn id="96" idx="4"/>
              <a:endCxn id="92" idx="2"/>
            </p:cNvCxnSpPr>
            <p:nvPr/>
          </p:nvCxnSpPr>
          <p:spPr bwMode="auto">
            <a:xfrm rot="5400000" flipH="1">
              <a:off x="1408" y="817"/>
              <a:ext cx="235" cy="771"/>
            </a:xfrm>
            <a:prstGeom prst="bentConnector3">
              <a:avLst>
                <a:gd name="adj1" fmla="val 40134"/>
              </a:avLst>
            </a:prstGeom>
            <a:noFill/>
            <a:ln w="9525">
              <a:solidFill>
                <a:schemeClr val="accent4"/>
              </a:solidFill>
              <a:miter lim="800000"/>
              <a:headEnd/>
              <a:tailEnd type="triangle" w="med" len="med"/>
            </a:ln>
          </p:spPr>
        </p:cxnSp>
        <p:cxnSp>
          <p:nvCxnSpPr>
            <p:cNvPr id="161" name="AutoShape 99"/>
            <p:cNvCxnSpPr>
              <a:cxnSpLocks noChangeAspect="1" noChangeShapeType="1"/>
              <a:stCxn id="87" idx="4"/>
              <a:endCxn id="96" idx="2"/>
            </p:cNvCxnSpPr>
            <p:nvPr/>
          </p:nvCxnSpPr>
          <p:spPr bwMode="auto">
            <a:xfrm rot="-5400000" flipH="1" flipV="1">
              <a:off x="1989" y="1238"/>
              <a:ext cx="95" cy="150"/>
            </a:xfrm>
            <a:prstGeom prst="bentConnector5">
              <a:avLst>
                <a:gd name="adj1" fmla="val -121009"/>
                <a:gd name="adj2" fmla="val 50269"/>
                <a:gd name="adj3" fmla="val 221009"/>
              </a:avLst>
            </a:prstGeom>
            <a:noFill/>
            <a:ln w="9525">
              <a:solidFill>
                <a:schemeClr val="accent4"/>
              </a:solidFill>
              <a:miter lim="800000"/>
              <a:headEnd/>
              <a:tailEnd type="triangle" w="med" len="med"/>
            </a:ln>
          </p:spPr>
        </p:cxnSp>
        <p:cxnSp>
          <p:nvCxnSpPr>
            <p:cNvPr id="162" name="AutoShape 100"/>
            <p:cNvCxnSpPr>
              <a:cxnSpLocks noChangeAspect="1" noChangeShapeType="1"/>
              <a:stCxn id="87" idx="4"/>
              <a:endCxn id="95" idx="2"/>
            </p:cNvCxnSpPr>
            <p:nvPr/>
          </p:nvCxnSpPr>
          <p:spPr bwMode="auto">
            <a:xfrm rot="-5400000" flipH="1" flipV="1">
              <a:off x="1686" y="1192"/>
              <a:ext cx="348" cy="500"/>
            </a:xfrm>
            <a:prstGeom prst="bentConnector4">
              <a:avLst>
                <a:gd name="adj1" fmla="val -33102"/>
                <a:gd name="adj2" fmla="val 14556"/>
              </a:avLst>
            </a:prstGeom>
            <a:noFill/>
            <a:ln w="9525">
              <a:solidFill>
                <a:schemeClr val="accent4"/>
              </a:solidFill>
              <a:miter lim="800000"/>
              <a:headEnd/>
              <a:tailEnd type="triangle" w="med" len="med"/>
            </a:ln>
          </p:spPr>
        </p:cxnSp>
        <p:cxnSp>
          <p:nvCxnSpPr>
            <p:cNvPr id="163" name="AutoShape 101"/>
            <p:cNvCxnSpPr>
              <a:cxnSpLocks noChangeAspect="1" noChangeShapeType="1"/>
              <a:endCxn id="92" idx="2"/>
            </p:cNvCxnSpPr>
            <p:nvPr/>
          </p:nvCxnSpPr>
          <p:spPr bwMode="auto">
            <a:xfrm rot="10800000" flipV="1">
              <a:off x="1140" y="1028"/>
              <a:ext cx="968" cy="57"/>
            </a:xfrm>
            <a:prstGeom prst="bentConnector4">
              <a:avLst>
                <a:gd name="adj1" fmla="val 36394"/>
                <a:gd name="adj2" fmla="val 342250"/>
              </a:avLst>
            </a:prstGeom>
            <a:noFill/>
            <a:ln w="9525">
              <a:solidFill>
                <a:schemeClr val="accent4"/>
              </a:solidFill>
              <a:miter lim="800000"/>
              <a:headEnd/>
              <a:tailEnd type="triangle" w="med" len="med"/>
            </a:ln>
          </p:spPr>
        </p:cxnSp>
        <p:cxnSp>
          <p:nvCxnSpPr>
            <p:cNvPr id="164" name="AutoShape 102"/>
            <p:cNvCxnSpPr>
              <a:cxnSpLocks noChangeAspect="1" noChangeShapeType="1"/>
            </p:cNvCxnSpPr>
            <p:nvPr/>
          </p:nvCxnSpPr>
          <p:spPr bwMode="auto">
            <a:xfrm rot="5400000">
              <a:off x="2079" y="1059"/>
              <a:ext cx="58" cy="0"/>
            </a:xfrm>
            <a:prstGeom prst="straightConnector1">
              <a:avLst/>
            </a:prstGeom>
            <a:noFill/>
            <a:ln w="9525">
              <a:solidFill>
                <a:schemeClr val="accent4"/>
              </a:solidFill>
              <a:round/>
              <a:headEnd/>
              <a:tailEnd/>
            </a:ln>
          </p:spPr>
        </p:cxnSp>
        <p:cxnSp>
          <p:nvCxnSpPr>
            <p:cNvPr id="165" name="AutoShape 103"/>
            <p:cNvCxnSpPr>
              <a:cxnSpLocks noChangeAspect="1" noChangeShapeType="1"/>
            </p:cNvCxnSpPr>
            <p:nvPr/>
          </p:nvCxnSpPr>
          <p:spPr bwMode="auto">
            <a:xfrm>
              <a:off x="2108" y="1028"/>
              <a:ext cx="1031" cy="1"/>
            </a:xfrm>
            <a:prstGeom prst="bentConnector3">
              <a:avLst>
                <a:gd name="adj1" fmla="val 99611"/>
              </a:avLst>
            </a:prstGeom>
            <a:noFill/>
            <a:ln w="9525">
              <a:solidFill>
                <a:schemeClr val="accent4"/>
              </a:solidFill>
              <a:miter lim="800000"/>
              <a:headEnd/>
              <a:tailEnd/>
            </a:ln>
          </p:spPr>
        </p:cxnSp>
        <p:cxnSp>
          <p:nvCxnSpPr>
            <p:cNvPr id="166" name="AutoShape 104"/>
            <p:cNvCxnSpPr>
              <a:cxnSpLocks noChangeAspect="1" noChangeShapeType="1"/>
              <a:stCxn id="86" idx="4"/>
              <a:endCxn id="97" idx="2"/>
            </p:cNvCxnSpPr>
            <p:nvPr/>
          </p:nvCxnSpPr>
          <p:spPr bwMode="auto">
            <a:xfrm rot="10800000">
              <a:off x="1027" y="2185"/>
              <a:ext cx="241" cy="2"/>
            </a:xfrm>
            <a:prstGeom prst="bentConnector2">
              <a:avLst/>
            </a:prstGeom>
            <a:noFill/>
            <a:ln w="38100">
              <a:solidFill>
                <a:schemeClr val="accent4"/>
              </a:solidFill>
              <a:miter lim="800000"/>
              <a:headEnd/>
              <a:tailEnd type="triangle" w="med" len="med"/>
            </a:ln>
          </p:spPr>
        </p:cxnSp>
        <p:cxnSp>
          <p:nvCxnSpPr>
            <p:cNvPr id="167" name="AutoShape 105"/>
            <p:cNvCxnSpPr>
              <a:cxnSpLocks noChangeAspect="1" noChangeShapeType="1"/>
            </p:cNvCxnSpPr>
            <p:nvPr/>
          </p:nvCxnSpPr>
          <p:spPr bwMode="auto">
            <a:xfrm rot="10800000">
              <a:off x="1264" y="2136"/>
              <a:ext cx="524" cy="56"/>
            </a:xfrm>
            <a:prstGeom prst="bentConnector3">
              <a:avLst>
                <a:gd name="adj1" fmla="val 49926"/>
              </a:avLst>
            </a:prstGeom>
            <a:noFill/>
            <a:ln w="28575">
              <a:solidFill>
                <a:schemeClr val="accent4"/>
              </a:solidFill>
              <a:miter lim="800000"/>
              <a:headEnd/>
              <a:tailEnd/>
            </a:ln>
          </p:spPr>
        </p:cxnSp>
        <p:cxnSp>
          <p:nvCxnSpPr>
            <p:cNvPr id="168" name="AutoShape 106"/>
            <p:cNvCxnSpPr>
              <a:cxnSpLocks noChangeAspect="1" noChangeShapeType="1"/>
              <a:stCxn id="86" idx="4"/>
              <a:endCxn id="97" idx="2"/>
            </p:cNvCxnSpPr>
            <p:nvPr/>
          </p:nvCxnSpPr>
          <p:spPr bwMode="auto">
            <a:xfrm rot="10800000">
              <a:off x="1027" y="2185"/>
              <a:ext cx="241" cy="2"/>
            </a:xfrm>
            <a:prstGeom prst="bentConnector2">
              <a:avLst/>
            </a:prstGeom>
            <a:noFill/>
            <a:ln w="9525">
              <a:solidFill>
                <a:schemeClr val="accent4"/>
              </a:solidFill>
              <a:miter lim="800000"/>
              <a:headEnd/>
              <a:tailEnd type="triangle" w="med" len="med"/>
            </a:ln>
          </p:spPr>
        </p:cxnSp>
        <p:cxnSp>
          <p:nvCxnSpPr>
            <p:cNvPr id="169" name="AutoShape 107"/>
            <p:cNvCxnSpPr>
              <a:cxnSpLocks noChangeAspect="1" noChangeShapeType="1"/>
              <a:endCxn id="94" idx="1"/>
            </p:cNvCxnSpPr>
            <p:nvPr/>
          </p:nvCxnSpPr>
          <p:spPr bwMode="auto">
            <a:xfrm flipV="1">
              <a:off x="1756" y="914"/>
              <a:ext cx="693" cy="310"/>
            </a:xfrm>
            <a:prstGeom prst="bentConnector3">
              <a:avLst>
                <a:gd name="adj1" fmla="val 0"/>
              </a:avLst>
            </a:prstGeom>
            <a:noFill/>
            <a:ln w="9525">
              <a:solidFill>
                <a:schemeClr val="accent4"/>
              </a:solidFill>
              <a:miter lim="800000"/>
              <a:headEnd/>
              <a:tailEnd type="triangle" w="med" len="med"/>
            </a:ln>
          </p:spPr>
        </p:cxnSp>
        <p:cxnSp>
          <p:nvCxnSpPr>
            <p:cNvPr id="170" name="AutoShape 108"/>
            <p:cNvCxnSpPr>
              <a:cxnSpLocks noChangeAspect="1" noChangeShapeType="1"/>
              <a:stCxn id="95" idx="4"/>
            </p:cNvCxnSpPr>
            <p:nvPr/>
          </p:nvCxnSpPr>
          <p:spPr bwMode="auto">
            <a:xfrm flipV="1">
              <a:off x="1548" y="1225"/>
              <a:ext cx="0" cy="300"/>
            </a:xfrm>
            <a:prstGeom prst="straightConnector1">
              <a:avLst/>
            </a:prstGeom>
            <a:noFill/>
            <a:ln w="9525">
              <a:solidFill>
                <a:schemeClr val="accent4"/>
              </a:solidFill>
              <a:round/>
              <a:headEnd/>
              <a:tailEnd/>
            </a:ln>
          </p:spPr>
        </p:cxnSp>
        <p:cxnSp>
          <p:nvCxnSpPr>
            <p:cNvPr id="171" name="AutoShape 109"/>
            <p:cNvCxnSpPr>
              <a:cxnSpLocks noChangeAspect="1" noChangeShapeType="1"/>
              <a:stCxn id="92" idx="3"/>
              <a:endCxn id="94" idx="1"/>
            </p:cNvCxnSpPr>
            <p:nvPr/>
          </p:nvCxnSpPr>
          <p:spPr bwMode="auto">
            <a:xfrm flipV="1">
              <a:off x="1140" y="914"/>
              <a:ext cx="1309" cy="1"/>
            </a:xfrm>
            <a:prstGeom prst="straightConnector1">
              <a:avLst/>
            </a:prstGeom>
            <a:noFill/>
            <a:ln w="9525">
              <a:solidFill>
                <a:schemeClr val="accent4"/>
              </a:solidFill>
              <a:round/>
              <a:headEnd/>
              <a:tailEnd type="triangle" w="med" len="med"/>
            </a:ln>
          </p:spPr>
        </p:cxnSp>
        <p:cxnSp>
          <p:nvCxnSpPr>
            <p:cNvPr id="172" name="AutoShape 110"/>
            <p:cNvCxnSpPr>
              <a:cxnSpLocks noChangeAspect="1" noChangeShapeType="1"/>
              <a:stCxn id="73" idx="0"/>
            </p:cNvCxnSpPr>
            <p:nvPr/>
          </p:nvCxnSpPr>
          <p:spPr bwMode="auto">
            <a:xfrm rot="5400000" flipH="1">
              <a:off x="2253" y="2376"/>
              <a:ext cx="308" cy="149"/>
            </a:xfrm>
            <a:prstGeom prst="bentConnector3">
              <a:avLst>
                <a:gd name="adj1" fmla="val 41662"/>
              </a:avLst>
            </a:prstGeom>
            <a:noFill/>
            <a:ln w="19050">
              <a:solidFill>
                <a:schemeClr val="accent4"/>
              </a:solidFill>
              <a:miter lim="800000"/>
              <a:headEnd/>
              <a:tailEnd/>
            </a:ln>
          </p:spPr>
        </p:cxnSp>
        <p:cxnSp>
          <p:nvCxnSpPr>
            <p:cNvPr id="173" name="AutoShape 111"/>
            <p:cNvCxnSpPr>
              <a:cxnSpLocks noChangeAspect="1" noChangeShapeType="1"/>
            </p:cNvCxnSpPr>
            <p:nvPr/>
          </p:nvCxnSpPr>
          <p:spPr bwMode="auto">
            <a:xfrm rot="16200000" flipH="1">
              <a:off x="2715" y="1932"/>
              <a:ext cx="245" cy="168"/>
            </a:xfrm>
            <a:prstGeom prst="bentConnector3">
              <a:avLst>
                <a:gd name="adj1" fmla="val 50000"/>
              </a:avLst>
            </a:prstGeom>
            <a:noFill/>
            <a:ln w="19050">
              <a:solidFill>
                <a:schemeClr val="accent4"/>
              </a:solidFill>
              <a:miter lim="800000"/>
              <a:headEnd/>
              <a:tailEnd/>
            </a:ln>
          </p:spPr>
        </p:cxnSp>
        <p:cxnSp>
          <p:nvCxnSpPr>
            <p:cNvPr id="174" name="AutoShape 112"/>
            <p:cNvCxnSpPr>
              <a:cxnSpLocks noChangeAspect="1" noChangeShapeType="1"/>
              <a:endCxn id="73" idx="3"/>
            </p:cNvCxnSpPr>
            <p:nvPr/>
          </p:nvCxnSpPr>
          <p:spPr bwMode="auto">
            <a:xfrm rot="5400000">
              <a:off x="2492" y="2281"/>
              <a:ext cx="575" cy="283"/>
            </a:xfrm>
            <a:prstGeom prst="bentConnector2">
              <a:avLst/>
            </a:prstGeom>
            <a:noFill/>
            <a:ln w="19050">
              <a:solidFill>
                <a:schemeClr val="accent4"/>
              </a:solidFill>
              <a:miter lim="800000"/>
              <a:headEnd/>
              <a:tailEnd type="triangle" w="med" len="med"/>
            </a:ln>
          </p:spPr>
        </p:cxnSp>
        <p:cxnSp>
          <p:nvCxnSpPr>
            <p:cNvPr id="175" name="AutoShape 113"/>
            <p:cNvCxnSpPr>
              <a:cxnSpLocks noChangeAspect="1" noChangeShapeType="1"/>
              <a:endCxn id="93" idx="2"/>
            </p:cNvCxnSpPr>
            <p:nvPr/>
          </p:nvCxnSpPr>
          <p:spPr bwMode="auto">
            <a:xfrm rot="10800000" flipV="1">
              <a:off x="3401" y="1312"/>
              <a:ext cx="1246" cy="262"/>
            </a:xfrm>
            <a:prstGeom prst="bentConnector3">
              <a:avLst>
                <a:gd name="adj1" fmla="val 50000"/>
              </a:avLst>
            </a:prstGeom>
            <a:noFill/>
            <a:ln w="9525">
              <a:solidFill>
                <a:schemeClr val="accent4"/>
              </a:solidFill>
              <a:miter lim="800000"/>
              <a:headEnd/>
              <a:tailEnd type="triangle" w="med" len="med"/>
            </a:ln>
          </p:spPr>
        </p:cxnSp>
        <p:sp>
          <p:nvSpPr>
            <p:cNvPr id="176" name="Freeform 114"/>
            <p:cNvSpPr>
              <a:spLocks noChangeAspect="1"/>
            </p:cNvSpPr>
            <p:nvPr/>
          </p:nvSpPr>
          <p:spPr bwMode="auto">
            <a:xfrm>
              <a:off x="3424" y="1085"/>
              <a:ext cx="152" cy="131"/>
            </a:xfrm>
            <a:custGeom>
              <a:avLst/>
              <a:gdLst>
                <a:gd name="T0" fmla="*/ 0 w 384"/>
                <a:gd name="T1" fmla="*/ 0 h 240"/>
                <a:gd name="T2" fmla="*/ 0 w 384"/>
                <a:gd name="T3" fmla="*/ 131 h 240"/>
                <a:gd name="T4" fmla="*/ 152 w 384"/>
                <a:gd name="T5" fmla="*/ 131 h 240"/>
                <a:gd name="T6" fmla="*/ 151 w 384"/>
                <a:gd name="T7" fmla="*/ 43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66"/>
            </a:solidFill>
            <a:ln w="9525">
              <a:solidFill>
                <a:schemeClr val="accent4"/>
              </a:solidFill>
              <a:round/>
              <a:headEnd/>
              <a:tailEnd/>
            </a:ln>
          </p:spPr>
          <p:txBody>
            <a:bodyPr/>
            <a:lstStyle/>
            <a:p>
              <a:pPr>
                <a:defRPr/>
              </a:pPr>
              <a:endParaRPr lang="en-US">
                <a:solidFill>
                  <a:schemeClr val="accent6"/>
                </a:solidFill>
                <a:ea typeface="+mn-ea"/>
              </a:endParaRPr>
            </a:p>
          </p:txBody>
        </p:sp>
        <p:cxnSp>
          <p:nvCxnSpPr>
            <p:cNvPr id="177" name="AutoShape 115"/>
            <p:cNvCxnSpPr>
              <a:cxnSpLocks noChangeAspect="1" noChangeShapeType="1"/>
              <a:stCxn id="176" idx="1"/>
            </p:cNvCxnSpPr>
            <p:nvPr/>
          </p:nvCxnSpPr>
          <p:spPr bwMode="auto">
            <a:xfrm rot="10800000">
              <a:off x="3139" y="1027"/>
              <a:ext cx="285" cy="189"/>
            </a:xfrm>
            <a:prstGeom prst="bentConnector3">
              <a:avLst>
                <a:gd name="adj1" fmla="val 49861"/>
              </a:avLst>
            </a:prstGeom>
            <a:noFill/>
            <a:ln w="6350">
              <a:solidFill>
                <a:schemeClr val="accent4"/>
              </a:solidFill>
              <a:miter lim="800000"/>
              <a:headEnd type="triangle" w="med" len="med"/>
              <a:tailEnd/>
            </a:ln>
          </p:spPr>
        </p:cxnSp>
        <p:sp>
          <p:nvSpPr>
            <p:cNvPr id="178" name="Freeform 116"/>
            <p:cNvSpPr>
              <a:spLocks noChangeAspect="1"/>
            </p:cNvSpPr>
            <p:nvPr/>
          </p:nvSpPr>
          <p:spPr bwMode="auto">
            <a:xfrm>
              <a:off x="4192" y="897"/>
              <a:ext cx="187" cy="208"/>
            </a:xfrm>
            <a:custGeom>
              <a:avLst/>
              <a:gdLst>
                <a:gd name="T0" fmla="*/ 0 w 318"/>
                <a:gd name="T1" fmla="*/ 0 h 336"/>
                <a:gd name="T2" fmla="*/ 0 w 318"/>
                <a:gd name="T3" fmla="*/ 208 h 336"/>
                <a:gd name="T4" fmla="*/ 187 w 318"/>
                <a:gd name="T5" fmla="*/ 208 h 336"/>
                <a:gd name="T6" fmla="*/ 186 w 318"/>
                <a:gd name="T7" fmla="*/ 85 h 336"/>
                <a:gd name="T8" fmla="*/ 0 w 318"/>
                <a:gd name="T9" fmla="*/ 0 h 336"/>
                <a:gd name="T10" fmla="*/ 0 60000 65536"/>
                <a:gd name="T11" fmla="*/ 0 60000 65536"/>
                <a:gd name="T12" fmla="*/ 0 60000 65536"/>
                <a:gd name="T13" fmla="*/ 0 60000 65536"/>
                <a:gd name="T14" fmla="*/ 0 60000 65536"/>
                <a:gd name="T15" fmla="*/ 0 w 318"/>
                <a:gd name="T16" fmla="*/ 0 h 336"/>
                <a:gd name="T17" fmla="*/ 318 w 318"/>
                <a:gd name="T18" fmla="*/ 336 h 336"/>
              </a:gdLst>
              <a:ahLst/>
              <a:cxnLst>
                <a:cxn ang="T10">
                  <a:pos x="T0" y="T1"/>
                </a:cxn>
                <a:cxn ang="T11">
                  <a:pos x="T2" y="T3"/>
                </a:cxn>
                <a:cxn ang="T12">
                  <a:pos x="T4" y="T5"/>
                </a:cxn>
                <a:cxn ang="T13">
                  <a:pos x="T6" y="T7"/>
                </a:cxn>
                <a:cxn ang="T14">
                  <a:pos x="T8" y="T9"/>
                </a:cxn>
              </a:cxnLst>
              <a:rect l="T15" t="T16" r="T17" b="T18"/>
              <a:pathLst>
                <a:path w="318" h="336">
                  <a:moveTo>
                    <a:pt x="0" y="0"/>
                  </a:moveTo>
                  <a:lnTo>
                    <a:pt x="0" y="336"/>
                  </a:lnTo>
                  <a:lnTo>
                    <a:pt x="318" y="336"/>
                  </a:lnTo>
                  <a:lnTo>
                    <a:pt x="316" y="138"/>
                  </a:lnTo>
                  <a:lnTo>
                    <a:pt x="0" y="0"/>
                  </a:lnTo>
                  <a:close/>
                </a:path>
              </a:pathLst>
            </a:custGeom>
            <a:solidFill>
              <a:srgbClr val="000066"/>
            </a:solidFill>
            <a:ln w="9525">
              <a:solidFill>
                <a:schemeClr val="accent4"/>
              </a:solidFill>
              <a:round/>
              <a:headEnd/>
              <a:tailEnd/>
            </a:ln>
          </p:spPr>
          <p:txBody>
            <a:bodyPr/>
            <a:lstStyle/>
            <a:p>
              <a:pPr>
                <a:defRPr/>
              </a:pPr>
              <a:endParaRPr lang="en-US">
                <a:solidFill>
                  <a:schemeClr val="accent6"/>
                </a:solidFill>
                <a:ea typeface="+mn-ea"/>
              </a:endParaRPr>
            </a:p>
          </p:txBody>
        </p:sp>
        <p:sp>
          <p:nvSpPr>
            <p:cNvPr id="179" name="Freeform 117"/>
            <p:cNvSpPr>
              <a:spLocks noChangeAspect="1"/>
            </p:cNvSpPr>
            <p:nvPr/>
          </p:nvSpPr>
          <p:spPr bwMode="auto">
            <a:xfrm>
              <a:off x="3139" y="1410"/>
              <a:ext cx="86" cy="91"/>
            </a:xfrm>
            <a:custGeom>
              <a:avLst/>
              <a:gdLst>
                <a:gd name="T0" fmla="*/ 0 w 384"/>
                <a:gd name="T1" fmla="*/ 0 h 240"/>
                <a:gd name="T2" fmla="*/ 0 w 384"/>
                <a:gd name="T3" fmla="*/ 91 h 240"/>
                <a:gd name="T4" fmla="*/ 86 w 384"/>
                <a:gd name="T5" fmla="*/ 91 h 240"/>
                <a:gd name="T6" fmla="*/ 85 w 384"/>
                <a:gd name="T7" fmla="*/ 30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180" name="Freeform 118"/>
            <p:cNvSpPr>
              <a:spLocks noChangeAspect="1"/>
            </p:cNvSpPr>
            <p:nvPr/>
          </p:nvSpPr>
          <p:spPr bwMode="auto">
            <a:xfrm>
              <a:off x="4865" y="1095"/>
              <a:ext cx="73" cy="192"/>
            </a:xfrm>
            <a:custGeom>
              <a:avLst/>
              <a:gdLst>
                <a:gd name="T0" fmla="*/ 0 w 387"/>
                <a:gd name="T1" fmla="*/ 0 h 240"/>
                <a:gd name="T2" fmla="*/ 0 w 387"/>
                <a:gd name="T3" fmla="*/ 192 h 240"/>
                <a:gd name="T4" fmla="*/ 72 w 387"/>
                <a:gd name="T5" fmla="*/ 192 h 240"/>
                <a:gd name="T6" fmla="*/ 73 w 387"/>
                <a:gd name="T7" fmla="*/ 63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181" name="Freeform 119"/>
            <p:cNvSpPr>
              <a:spLocks noChangeAspect="1"/>
            </p:cNvSpPr>
            <p:nvPr/>
          </p:nvSpPr>
          <p:spPr bwMode="auto">
            <a:xfrm>
              <a:off x="4560" y="966"/>
              <a:ext cx="118" cy="124"/>
            </a:xfrm>
            <a:custGeom>
              <a:avLst/>
              <a:gdLst>
                <a:gd name="T0" fmla="*/ 0 w 336"/>
                <a:gd name="T1" fmla="*/ 0 h 240"/>
                <a:gd name="T2" fmla="*/ 0 w 336"/>
                <a:gd name="T3" fmla="*/ 124 h 240"/>
                <a:gd name="T4" fmla="*/ 118 w 336"/>
                <a:gd name="T5" fmla="*/ 124 h 240"/>
                <a:gd name="T6" fmla="*/ 118 w 336"/>
                <a:gd name="T7" fmla="*/ 74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182" name="Freeform 120"/>
            <p:cNvSpPr>
              <a:spLocks noChangeAspect="1"/>
            </p:cNvSpPr>
            <p:nvPr/>
          </p:nvSpPr>
          <p:spPr bwMode="auto">
            <a:xfrm>
              <a:off x="1754" y="1435"/>
              <a:ext cx="36" cy="37"/>
            </a:xfrm>
            <a:custGeom>
              <a:avLst/>
              <a:gdLst>
                <a:gd name="T0" fmla="*/ 0 w 73"/>
                <a:gd name="T1" fmla="*/ 0 h 98"/>
                <a:gd name="T2" fmla="*/ 0 w 73"/>
                <a:gd name="T3" fmla="*/ 37 h 98"/>
                <a:gd name="T4" fmla="*/ 36 w 73"/>
                <a:gd name="T5" fmla="*/ 37 h 98"/>
                <a:gd name="T6" fmla="*/ 36 w 73"/>
                <a:gd name="T7" fmla="*/ 33 h 98"/>
                <a:gd name="T8" fmla="*/ 0 w 73"/>
                <a:gd name="T9" fmla="*/ 0 h 98"/>
                <a:gd name="T10" fmla="*/ 0 60000 65536"/>
                <a:gd name="T11" fmla="*/ 0 60000 65536"/>
                <a:gd name="T12" fmla="*/ 0 60000 65536"/>
                <a:gd name="T13" fmla="*/ 0 60000 65536"/>
                <a:gd name="T14" fmla="*/ 0 60000 65536"/>
                <a:gd name="T15" fmla="*/ 0 w 73"/>
                <a:gd name="T16" fmla="*/ 0 h 98"/>
                <a:gd name="T17" fmla="*/ 73 w 73"/>
                <a:gd name="T18" fmla="*/ 98 h 98"/>
              </a:gdLst>
              <a:ahLst/>
              <a:cxnLst>
                <a:cxn ang="T10">
                  <a:pos x="T0" y="T1"/>
                </a:cxn>
                <a:cxn ang="T11">
                  <a:pos x="T2" y="T3"/>
                </a:cxn>
                <a:cxn ang="T12">
                  <a:pos x="T4" y="T5"/>
                </a:cxn>
                <a:cxn ang="T13">
                  <a:pos x="T6" y="T7"/>
                </a:cxn>
                <a:cxn ang="T14">
                  <a:pos x="T8" y="T9"/>
                </a:cxn>
              </a:cxnLst>
              <a:rect l="T15" t="T16" r="T17" b="T18"/>
              <a:pathLst>
                <a:path w="73" h="98">
                  <a:moveTo>
                    <a:pt x="0" y="0"/>
                  </a:moveTo>
                  <a:lnTo>
                    <a:pt x="0" y="98"/>
                  </a:lnTo>
                  <a:lnTo>
                    <a:pt x="72" y="98"/>
                  </a:lnTo>
                  <a:lnTo>
                    <a:pt x="73" y="88"/>
                  </a:lnTo>
                  <a:lnTo>
                    <a:pt x="0" y="0"/>
                  </a:lnTo>
                  <a:close/>
                </a:path>
              </a:pathLst>
            </a:custGeom>
            <a:solidFill>
              <a:srgbClr val="0066FF"/>
            </a:solidFill>
            <a:ln w="9525">
              <a:solidFill>
                <a:schemeClr val="accent4"/>
              </a:solidFill>
              <a:round/>
              <a:headEnd/>
              <a:tailEnd/>
            </a:ln>
          </p:spPr>
          <p:txBody>
            <a:bodyPr/>
            <a:lstStyle/>
            <a:p>
              <a:pPr>
                <a:defRPr/>
              </a:pPr>
              <a:endParaRPr lang="en-US">
                <a:solidFill>
                  <a:schemeClr val="accent6"/>
                </a:solidFill>
                <a:ea typeface="+mn-ea"/>
              </a:endParaRPr>
            </a:p>
          </p:txBody>
        </p:sp>
        <p:cxnSp>
          <p:nvCxnSpPr>
            <p:cNvPr id="183" name="AutoShape 121"/>
            <p:cNvCxnSpPr>
              <a:cxnSpLocks noChangeAspect="1" noChangeShapeType="1"/>
              <a:endCxn id="182" idx="2"/>
            </p:cNvCxnSpPr>
            <p:nvPr/>
          </p:nvCxnSpPr>
          <p:spPr bwMode="auto">
            <a:xfrm flipV="1">
              <a:off x="1788" y="1472"/>
              <a:ext cx="2" cy="142"/>
            </a:xfrm>
            <a:prstGeom prst="straightConnector1">
              <a:avLst/>
            </a:prstGeom>
            <a:noFill/>
            <a:ln w="9525">
              <a:solidFill>
                <a:schemeClr val="accent4"/>
              </a:solidFill>
              <a:round/>
              <a:headEnd/>
              <a:tailEnd type="triangle" w="med" len="med"/>
            </a:ln>
          </p:spPr>
        </p:cxnSp>
        <p:cxnSp>
          <p:nvCxnSpPr>
            <p:cNvPr id="184" name="AutoShape 122"/>
            <p:cNvCxnSpPr>
              <a:cxnSpLocks noChangeAspect="1" noChangeShapeType="1"/>
              <a:stCxn id="182" idx="4"/>
            </p:cNvCxnSpPr>
            <p:nvPr/>
          </p:nvCxnSpPr>
          <p:spPr bwMode="auto">
            <a:xfrm flipH="1" flipV="1">
              <a:off x="1752" y="1221"/>
              <a:ext cx="2" cy="214"/>
            </a:xfrm>
            <a:prstGeom prst="straightConnector1">
              <a:avLst/>
            </a:prstGeom>
            <a:noFill/>
            <a:ln w="6350">
              <a:solidFill>
                <a:schemeClr val="accent4"/>
              </a:solidFill>
              <a:round/>
              <a:headEnd/>
              <a:tailEnd/>
            </a:ln>
          </p:spPr>
        </p:cxnSp>
        <p:sp>
          <p:nvSpPr>
            <p:cNvPr id="185" name="AutoShape 123"/>
            <p:cNvSpPr>
              <a:spLocks noChangeAspect="1" noChangeArrowheads="1"/>
            </p:cNvSpPr>
            <p:nvPr/>
          </p:nvSpPr>
          <p:spPr bwMode="auto">
            <a:xfrm>
              <a:off x="4483" y="1999"/>
              <a:ext cx="172" cy="114"/>
            </a:xfrm>
            <a:prstGeom prst="flowChartProcess">
              <a:avLst/>
            </a:prstGeom>
            <a:solidFill>
              <a:srgbClr val="FF99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186" name="AutoShape 124"/>
            <p:cNvSpPr>
              <a:spLocks noChangeAspect="1" noChangeArrowheads="1"/>
            </p:cNvSpPr>
            <p:nvPr/>
          </p:nvSpPr>
          <p:spPr bwMode="auto">
            <a:xfrm>
              <a:off x="3109" y="2113"/>
              <a:ext cx="172" cy="115"/>
            </a:xfrm>
            <a:prstGeom prst="flowChartProcess">
              <a:avLst/>
            </a:prstGeom>
            <a:solidFill>
              <a:srgbClr val="FF99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cxnSp>
          <p:nvCxnSpPr>
            <p:cNvPr id="187" name="AutoShape 125"/>
            <p:cNvCxnSpPr>
              <a:cxnSpLocks noChangeAspect="1" noChangeShapeType="1"/>
              <a:endCxn id="179" idx="1"/>
            </p:cNvCxnSpPr>
            <p:nvPr/>
          </p:nvCxnSpPr>
          <p:spPr bwMode="auto">
            <a:xfrm rot="10800000">
              <a:off x="3139" y="1501"/>
              <a:ext cx="564" cy="215"/>
            </a:xfrm>
            <a:prstGeom prst="bentConnector3">
              <a:avLst>
                <a:gd name="adj1" fmla="val 120426"/>
              </a:avLst>
            </a:prstGeom>
            <a:noFill/>
            <a:ln w="19050">
              <a:solidFill>
                <a:schemeClr val="accent4"/>
              </a:solidFill>
              <a:miter lim="800000"/>
              <a:headEnd/>
              <a:tailEnd type="triangle" w="med" len="med"/>
            </a:ln>
          </p:spPr>
        </p:cxnSp>
        <p:cxnSp>
          <p:nvCxnSpPr>
            <p:cNvPr id="188" name="AutoShape 126"/>
            <p:cNvCxnSpPr>
              <a:cxnSpLocks noChangeAspect="1" noChangeShapeType="1"/>
              <a:endCxn id="180" idx="1"/>
            </p:cNvCxnSpPr>
            <p:nvPr/>
          </p:nvCxnSpPr>
          <p:spPr bwMode="auto">
            <a:xfrm rot="-5400000">
              <a:off x="4550" y="1510"/>
              <a:ext cx="537" cy="92"/>
            </a:xfrm>
            <a:prstGeom prst="bentConnector2">
              <a:avLst/>
            </a:prstGeom>
            <a:noFill/>
            <a:ln w="19050">
              <a:solidFill>
                <a:schemeClr val="accent4"/>
              </a:solidFill>
              <a:miter lim="800000"/>
              <a:headEnd/>
              <a:tailEnd type="triangle" w="med" len="med"/>
            </a:ln>
          </p:spPr>
        </p:cxnSp>
        <p:cxnSp>
          <p:nvCxnSpPr>
            <p:cNvPr id="189" name="AutoShape 127"/>
            <p:cNvCxnSpPr>
              <a:cxnSpLocks noChangeAspect="1" noChangeShapeType="1"/>
              <a:endCxn id="181" idx="2"/>
            </p:cNvCxnSpPr>
            <p:nvPr/>
          </p:nvCxnSpPr>
          <p:spPr bwMode="auto">
            <a:xfrm rot="5400000" flipH="1">
              <a:off x="4609" y="1159"/>
              <a:ext cx="227" cy="89"/>
            </a:xfrm>
            <a:prstGeom prst="bentConnector2">
              <a:avLst/>
            </a:prstGeom>
            <a:noFill/>
            <a:ln w="19050">
              <a:solidFill>
                <a:schemeClr val="accent4"/>
              </a:solidFill>
              <a:miter lim="800000"/>
              <a:headEnd/>
              <a:tailEnd type="triangle" w="med" len="med"/>
            </a:ln>
          </p:spPr>
        </p:cxnSp>
        <p:cxnSp>
          <p:nvCxnSpPr>
            <p:cNvPr id="190" name="AutoShape 128"/>
            <p:cNvCxnSpPr>
              <a:cxnSpLocks noChangeAspect="1" noChangeShapeType="1"/>
              <a:endCxn id="178" idx="2"/>
            </p:cNvCxnSpPr>
            <p:nvPr/>
          </p:nvCxnSpPr>
          <p:spPr bwMode="auto">
            <a:xfrm rot="-5400000">
              <a:off x="4300" y="1184"/>
              <a:ext cx="157" cy="0"/>
            </a:xfrm>
            <a:prstGeom prst="straightConnector1">
              <a:avLst/>
            </a:prstGeom>
            <a:noFill/>
            <a:ln w="19050">
              <a:solidFill>
                <a:schemeClr val="accent4"/>
              </a:solidFill>
              <a:round/>
              <a:headEnd/>
              <a:tailEnd type="triangle" w="med" len="med"/>
            </a:ln>
          </p:spPr>
        </p:cxnSp>
        <p:cxnSp>
          <p:nvCxnSpPr>
            <p:cNvPr id="191" name="AutoShape 129"/>
            <p:cNvCxnSpPr>
              <a:cxnSpLocks noChangeAspect="1" noChangeShapeType="1"/>
              <a:stCxn id="178" idx="4"/>
              <a:endCxn id="90" idx="2"/>
            </p:cNvCxnSpPr>
            <p:nvPr/>
          </p:nvCxnSpPr>
          <p:spPr bwMode="auto">
            <a:xfrm rot="-5400000" flipH="1" flipV="1">
              <a:off x="3920" y="989"/>
              <a:ext cx="364" cy="180"/>
            </a:xfrm>
            <a:prstGeom prst="bentConnector5">
              <a:avLst>
                <a:gd name="adj1" fmla="val -31648"/>
                <a:gd name="adj2" fmla="val 50222"/>
                <a:gd name="adj3" fmla="val 100000"/>
              </a:avLst>
            </a:prstGeom>
            <a:noFill/>
            <a:ln w="9525">
              <a:solidFill>
                <a:schemeClr val="accent4"/>
              </a:solidFill>
              <a:miter lim="800000"/>
              <a:headEnd/>
              <a:tailEnd type="triangle" w="med" len="med"/>
            </a:ln>
          </p:spPr>
        </p:cxnSp>
        <p:cxnSp>
          <p:nvCxnSpPr>
            <p:cNvPr id="192" name="AutoShape 130"/>
            <p:cNvCxnSpPr>
              <a:cxnSpLocks noChangeAspect="1" noChangeShapeType="1"/>
              <a:stCxn id="181" idx="4"/>
              <a:endCxn id="89" idx="2"/>
            </p:cNvCxnSpPr>
            <p:nvPr/>
          </p:nvCxnSpPr>
          <p:spPr bwMode="auto">
            <a:xfrm rot="10800000" flipH="1" flipV="1">
              <a:off x="4560" y="966"/>
              <a:ext cx="101" cy="875"/>
            </a:xfrm>
            <a:prstGeom prst="bentConnector5">
              <a:avLst>
                <a:gd name="adj1" fmla="val 523014"/>
                <a:gd name="adj2" fmla="val 41681"/>
                <a:gd name="adj3" fmla="val 523014"/>
              </a:avLst>
            </a:prstGeom>
            <a:noFill/>
            <a:ln w="9525">
              <a:solidFill>
                <a:schemeClr val="accent4"/>
              </a:solidFill>
              <a:miter lim="800000"/>
              <a:headEnd/>
              <a:tailEnd type="triangle" w="med" len="med"/>
            </a:ln>
          </p:spPr>
        </p:cxnSp>
        <p:cxnSp>
          <p:nvCxnSpPr>
            <p:cNvPr id="193" name="AutoShape 131"/>
            <p:cNvCxnSpPr>
              <a:cxnSpLocks noChangeAspect="1" noChangeShapeType="1"/>
              <a:stCxn id="180" idx="4"/>
            </p:cNvCxnSpPr>
            <p:nvPr/>
          </p:nvCxnSpPr>
          <p:spPr bwMode="auto">
            <a:xfrm flipH="1" flipV="1">
              <a:off x="4864" y="964"/>
              <a:ext cx="1" cy="131"/>
            </a:xfrm>
            <a:prstGeom prst="straightConnector1">
              <a:avLst/>
            </a:prstGeom>
            <a:noFill/>
            <a:ln w="9525">
              <a:solidFill>
                <a:schemeClr val="accent4"/>
              </a:solidFill>
              <a:round/>
              <a:headEnd/>
              <a:tailEnd/>
            </a:ln>
          </p:spPr>
        </p:cxnSp>
        <p:cxnSp>
          <p:nvCxnSpPr>
            <p:cNvPr id="194" name="AutoShape 132"/>
            <p:cNvCxnSpPr>
              <a:cxnSpLocks noChangeAspect="1" noChangeShapeType="1"/>
              <a:stCxn id="179" idx="4"/>
              <a:endCxn id="93" idx="2"/>
            </p:cNvCxnSpPr>
            <p:nvPr/>
          </p:nvCxnSpPr>
          <p:spPr bwMode="auto">
            <a:xfrm rot="10800000" flipH="1" flipV="1">
              <a:off x="3139" y="1410"/>
              <a:ext cx="262" cy="164"/>
            </a:xfrm>
            <a:prstGeom prst="bentConnector5">
              <a:avLst>
                <a:gd name="adj1" fmla="val 51069"/>
                <a:gd name="adj2" fmla="val 184875"/>
                <a:gd name="adj3" fmla="val 222014"/>
              </a:avLst>
            </a:prstGeom>
            <a:noFill/>
            <a:ln w="9525">
              <a:solidFill>
                <a:schemeClr val="accent4"/>
              </a:solidFill>
              <a:miter lim="800000"/>
              <a:headEnd/>
              <a:tailEnd type="triangle" w="med" len="med"/>
            </a:ln>
          </p:spPr>
        </p:cxnSp>
        <p:cxnSp>
          <p:nvCxnSpPr>
            <p:cNvPr id="195" name="AutoShape 133"/>
            <p:cNvCxnSpPr>
              <a:cxnSpLocks noChangeAspect="1" noChangeShapeType="1"/>
              <a:endCxn id="186" idx="1"/>
            </p:cNvCxnSpPr>
            <p:nvPr/>
          </p:nvCxnSpPr>
          <p:spPr bwMode="auto">
            <a:xfrm flipV="1">
              <a:off x="2407" y="2171"/>
              <a:ext cx="702" cy="312"/>
            </a:xfrm>
            <a:prstGeom prst="bentConnector3">
              <a:avLst>
                <a:gd name="adj1" fmla="val 90546"/>
              </a:avLst>
            </a:prstGeom>
            <a:noFill/>
            <a:ln w="9525">
              <a:solidFill>
                <a:schemeClr val="accent4"/>
              </a:solidFill>
              <a:miter lim="800000"/>
              <a:headEnd/>
              <a:tailEnd type="triangle" w="med" len="med"/>
            </a:ln>
          </p:spPr>
        </p:cxnSp>
        <p:cxnSp>
          <p:nvCxnSpPr>
            <p:cNvPr id="196" name="AutoShape 134"/>
            <p:cNvCxnSpPr>
              <a:cxnSpLocks noChangeAspect="1" noChangeShapeType="1"/>
              <a:stCxn id="186" idx="0"/>
              <a:endCxn id="82" idx="1"/>
            </p:cNvCxnSpPr>
            <p:nvPr/>
          </p:nvCxnSpPr>
          <p:spPr bwMode="auto">
            <a:xfrm rot="-5400000">
              <a:off x="3586" y="1670"/>
              <a:ext cx="52" cy="833"/>
            </a:xfrm>
            <a:prstGeom prst="bentConnector2">
              <a:avLst/>
            </a:prstGeom>
            <a:noFill/>
            <a:ln w="9525">
              <a:solidFill>
                <a:schemeClr val="accent4"/>
              </a:solidFill>
              <a:miter lim="800000"/>
              <a:headEnd/>
              <a:tailEnd type="triangle" w="med" len="med"/>
            </a:ln>
          </p:spPr>
        </p:cxnSp>
        <p:cxnSp>
          <p:nvCxnSpPr>
            <p:cNvPr id="197" name="AutoShape 135"/>
            <p:cNvCxnSpPr>
              <a:cxnSpLocks noChangeAspect="1" noChangeShapeType="1"/>
              <a:endCxn id="185" idx="3"/>
            </p:cNvCxnSpPr>
            <p:nvPr/>
          </p:nvCxnSpPr>
          <p:spPr bwMode="auto">
            <a:xfrm rot="5400000">
              <a:off x="4612" y="1899"/>
              <a:ext cx="200" cy="114"/>
            </a:xfrm>
            <a:prstGeom prst="bentConnector2">
              <a:avLst/>
            </a:prstGeom>
            <a:noFill/>
            <a:ln w="9525">
              <a:solidFill>
                <a:schemeClr val="accent4"/>
              </a:solidFill>
              <a:miter lim="800000"/>
              <a:headEnd/>
              <a:tailEnd type="triangle" w="med" len="med"/>
            </a:ln>
          </p:spPr>
        </p:cxnSp>
        <p:cxnSp>
          <p:nvCxnSpPr>
            <p:cNvPr id="198" name="AutoShape 136"/>
            <p:cNvCxnSpPr>
              <a:cxnSpLocks noChangeAspect="1" noChangeShapeType="1"/>
              <a:stCxn id="185" idx="0"/>
              <a:endCxn id="89" idx="1"/>
            </p:cNvCxnSpPr>
            <p:nvPr/>
          </p:nvCxnSpPr>
          <p:spPr bwMode="auto">
            <a:xfrm rot="5400000" flipH="1">
              <a:off x="4360" y="1792"/>
              <a:ext cx="158" cy="257"/>
            </a:xfrm>
            <a:prstGeom prst="bentConnector4">
              <a:avLst>
                <a:gd name="adj1" fmla="val 49745"/>
                <a:gd name="adj2" fmla="val 147662"/>
              </a:avLst>
            </a:prstGeom>
            <a:noFill/>
            <a:ln w="9525">
              <a:solidFill>
                <a:schemeClr val="accent4"/>
              </a:solidFill>
              <a:miter lim="800000"/>
              <a:headEnd/>
              <a:tailEnd type="triangle" w="med" len="med"/>
            </a:ln>
          </p:spPr>
        </p:cxnSp>
        <p:sp>
          <p:nvSpPr>
            <p:cNvPr id="199" name="Freeform 137"/>
            <p:cNvSpPr>
              <a:spLocks noChangeAspect="1"/>
            </p:cNvSpPr>
            <p:nvPr/>
          </p:nvSpPr>
          <p:spPr bwMode="auto">
            <a:xfrm>
              <a:off x="4107" y="1360"/>
              <a:ext cx="72" cy="101"/>
            </a:xfrm>
            <a:custGeom>
              <a:avLst/>
              <a:gdLst>
                <a:gd name="T0" fmla="*/ 0 w 387"/>
                <a:gd name="T1" fmla="*/ 0 h 240"/>
                <a:gd name="T2" fmla="*/ 0 w 387"/>
                <a:gd name="T3" fmla="*/ 101 h 240"/>
                <a:gd name="T4" fmla="*/ 71 w 387"/>
                <a:gd name="T5" fmla="*/ 101 h 240"/>
                <a:gd name="T6" fmla="*/ 72 w 387"/>
                <a:gd name="T7" fmla="*/ 33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cxnSp>
          <p:nvCxnSpPr>
            <p:cNvPr id="200" name="AutoShape 138"/>
            <p:cNvCxnSpPr>
              <a:cxnSpLocks noChangeAspect="1" noChangeShapeType="1"/>
              <a:stCxn id="91" idx="1"/>
              <a:endCxn id="199" idx="2"/>
            </p:cNvCxnSpPr>
            <p:nvPr/>
          </p:nvCxnSpPr>
          <p:spPr bwMode="auto">
            <a:xfrm rot="10800000">
              <a:off x="4179" y="1461"/>
              <a:ext cx="468" cy="43"/>
            </a:xfrm>
            <a:prstGeom prst="bentConnector3">
              <a:avLst>
                <a:gd name="adj1" fmla="val 49829"/>
              </a:avLst>
            </a:prstGeom>
            <a:noFill/>
            <a:ln w="19050">
              <a:solidFill>
                <a:schemeClr val="accent4"/>
              </a:solidFill>
              <a:miter lim="800000"/>
              <a:headEnd/>
              <a:tailEnd type="triangle" w="med" len="med"/>
            </a:ln>
          </p:spPr>
        </p:cxnSp>
        <p:cxnSp>
          <p:nvCxnSpPr>
            <p:cNvPr id="201" name="AutoShape 139"/>
            <p:cNvCxnSpPr>
              <a:cxnSpLocks noChangeAspect="1" noChangeShapeType="1"/>
              <a:stCxn id="199" idx="4"/>
              <a:endCxn id="90" idx="2"/>
            </p:cNvCxnSpPr>
            <p:nvPr/>
          </p:nvCxnSpPr>
          <p:spPr bwMode="auto">
            <a:xfrm rot="10800000">
              <a:off x="4012" y="1261"/>
              <a:ext cx="95" cy="99"/>
            </a:xfrm>
            <a:prstGeom prst="bentConnector2">
              <a:avLst/>
            </a:prstGeom>
            <a:noFill/>
            <a:ln w="19050">
              <a:solidFill>
                <a:schemeClr val="accent4"/>
              </a:solidFill>
              <a:miter lim="800000"/>
              <a:headEnd/>
              <a:tailEnd type="triangle" w="med" len="med"/>
            </a:ln>
          </p:spPr>
        </p:cxnSp>
        <p:cxnSp>
          <p:nvCxnSpPr>
            <p:cNvPr id="202" name="AutoShape 140"/>
            <p:cNvCxnSpPr>
              <a:cxnSpLocks noChangeAspect="1" noChangeShapeType="1"/>
            </p:cNvCxnSpPr>
            <p:nvPr/>
          </p:nvCxnSpPr>
          <p:spPr bwMode="auto">
            <a:xfrm flipH="1" flipV="1">
              <a:off x="2940" y="1029"/>
              <a:ext cx="3" cy="150"/>
            </a:xfrm>
            <a:prstGeom prst="straightConnector1">
              <a:avLst/>
            </a:prstGeom>
            <a:noFill/>
            <a:ln w="6350">
              <a:solidFill>
                <a:schemeClr val="accent4"/>
              </a:solidFill>
              <a:round/>
              <a:headEnd/>
              <a:tailEnd/>
            </a:ln>
          </p:spPr>
        </p:cxnSp>
      </p:grpSp>
    </p:spTree>
    <p:extLst>
      <p:ext uri="{BB962C8B-B14F-4D97-AF65-F5344CB8AC3E}">
        <p14:creationId xmlns:p14="http://schemas.microsoft.com/office/powerpoint/2010/main" val="26868546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35732938"/>
              </p:ext>
            </p:extLst>
          </p:nvPr>
        </p:nvGraphicFramePr>
        <p:xfrm>
          <a:off x="470027" y="923387"/>
          <a:ext cx="8216772" cy="5853683"/>
        </p:xfrm>
        <a:graphic>
          <a:graphicData uri="http://schemas.openxmlformats.org/drawingml/2006/table">
            <a:tbl>
              <a:tblPr firstRow="1" bandRow="1">
                <a:tableStyleId>{5C22544A-7EE6-4342-B048-85BDC9FD1C3A}</a:tableStyleId>
              </a:tblPr>
              <a:tblGrid>
                <a:gridCol w="822745"/>
                <a:gridCol w="5696607"/>
                <a:gridCol w="1697420"/>
              </a:tblGrid>
              <a:tr h="359370">
                <a:tc>
                  <a:txBody>
                    <a:bodyPr/>
                    <a:lstStyle/>
                    <a:p>
                      <a:r>
                        <a:rPr lang="en-US" dirty="0" smtClean="0"/>
                        <a:t>Week</a:t>
                      </a:r>
                      <a:endParaRPr lang="en-US" dirty="0"/>
                    </a:p>
                  </a:txBody>
                  <a:tcPr/>
                </a:tc>
                <a:tc>
                  <a:txBody>
                    <a:bodyPr/>
                    <a:lstStyle/>
                    <a:p>
                      <a:r>
                        <a:rPr lang="en-US" dirty="0" smtClean="0"/>
                        <a:t>Topic</a:t>
                      </a:r>
                      <a:endParaRPr lang="en-US" dirty="0"/>
                    </a:p>
                  </a:txBody>
                  <a:tcPr/>
                </a:tc>
                <a:tc>
                  <a:txBody>
                    <a:bodyPr/>
                    <a:lstStyle/>
                    <a:p>
                      <a:r>
                        <a:rPr lang="en-US" dirty="0" smtClean="0"/>
                        <a:t>Assignments</a:t>
                      </a:r>
                      <a:endParaRPr lang="en-US" dirty="0"/>
                    </a:p>
                  </a:txBody>
                  <a:tcPr/>
                </a:tc>
              </a:tr>
              <a:tr h="359370">
                <a:tc>
                  <a:txBody>
                    <a:bodyPr/>
                    <a:lstStyle/>
                    <a:p>
                      <a:r>
                        <a:rPr lang="en-US" dirty="0" smtClean="0">
                          <a:solidFill>
                            <a:schemeClr val="accent2"/>
                          </a:solidFill>
                        </a:rPr>
                        <a:t>1/29</a:t>
                      </a:r>
                      <a:endParaRPr lang="en-US" dirty="0">
                        <a:solidFill>
                          <a:schemeClr val="accent2"/>
                        </a:solidFill>
                      </a:endParaRPr>
                    </a:p>
                  </a:txBody>
                  <a:tcPr/>
                </a:tc>
                <a:tc>
                  <a:txBody>
                    <a:bodyPr/>
                    <a:lstStyle/>
                    <a:p>
                      <a:r>
                        <a:rPr lang="en-US" dirty="0" smtClean="0">
                          <a:solidFill>
                            <a:schemeClr val="accent2"/>
                          </a:solidFill>
                        </a:rPr>
                        <a:t>Intro to EBM, review of fisheries assessment models</a:t>
                      </a:r>
                      <a:endParaRPr lang="en-US" dirty="0">
                        <a:solidFill>
                          <a:schemeClr val="accent2"/>
                        </a:solidFill>
                      </a:endParaRPr>
                    </a:p>
                  </a:txBody>
                  <a:tcPr/>
                </a:tc>
                <a:tc>
                  <a:txBody>
                    <a:bodyPr/>
                    <a:lstStyle/>
                    <a:p>
                      <a:endParaRPr lang="en-US" dirty="0">
                        <a:solidFill>
                          <a:schemeClr val="accent2"/>
                        </a:solidFill>
                      </a:endParaRPr>
                    </a:p>
                  </a:txBody>
                  <a:tcPr/>
                </a:tc>
              </a:tr>
              <a:tr h="359370">
                <a:tc>
                  <a:txBody>
                    <a:bodyPr/>
                    <a:lstStyle/>
                    <a:p>
                      <a:r>
                        <a:rPr lang="en-US" dirty="0" smtClean="0"/>
                        <a:t>2/5</a:t>
                      </a:r>
                      <a:endParaRPr lang="en-US" dirty="0"/>
                    </a:p>
                  </a:txBody>
                  <a:tcPr/>
                </a:tc>
                <a:tc>
                  <a:txBody>
                    <a:bodyPr/>
                    <a:lstStyle/>
                    <a:p>
                      <a:r>
                        <a:rPr lang="en-US" dirty="0" smtClean="0"/>
                        <a:t>Stock assessment models with ecosystem processes</a:t>
                      </a:r>
                      <a:endParaRPr lang="en-US" dirty="0"/>
                    </a:p>
                  </a:txBody>
                  <a:tcPr/>
                </a:tc>
                <a:tc>
                  <a:txBody>
                    <a:bodyPr/>
                    <a:lstStyle/>
                    <a:p>
                      <a:endParaRPr lang="en-US" dirty="0"/>
                    </a:p>
                  </a:txBody>
                  <a:tcPr/>
                </a:tc>
              </a:tr>
              <a:tr h="359370">
                <a:tc>
                  <a:txBody>
                    <a:bodyPr/>
                    <a:lstStyle/>
                    <a:p>
                      <a:r>
                        <a:rPr lang="en-US" dirty="0" smtClean="0"/>
                        <a:t>2/12</a:t>
                      </a:r>
                      <a:endParaRPr lang="en-US" dirty="0"/>
                    </a:p>
                  </a:txBody>
                  <a:tcPr/>
                </a:tc>
                <a:tc>
                  <a:txBody>
                    <a:bodyPr/>
                    <a:lstStyle/>
                    <a:p>
                      <a:r>
                        <a:rPr lang="en-US" dirty="0" smtClean="0"/>
                        <a:t>Multispecies models, estimating species interactions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HWK 1 due</a:t>
                      </a:r>
                    </a:p>
                  </a:txBody>
                  <a:tcPr/>
                </a:tc>
              </a:tr>
              <a:tr h="359370">
                <a:tc>
                  <a:txBody>
                    <a:bodyPr/>
                    <a:lstStyle/>
                    <a:p>
                      <a:r>
                        <a:rPr lang="en-US" dirty="0" smtClean="0"/>
                        <a:t>2/19</a:t>
                      </a:r>
                      <a:endParaRPr lang="en-US" dirty="0"/>
                    </a:p>
                  </a:txBody>
                  <a:tcPr/>
                </a:tc>
                <a:tc>
                  <a:txBody>
                    <a:bodyPr/>
                    <a:lstStyle/>
                    <a:p>
                      <a:r>
                        <a:rPr lang="en-US" dirty="0" smtClean="0"/>
                        <a:t>Guest lecture:</a:t>
                      </a:r>
                      <a:r>
                        <a:rPr lang="en-US" baseline="0" dirty="0" smtClean="0"/>
                        <a:t> </a:t>
                      </a:r>
                      <a:r>
                        <a:rPr lang="en-US" dirty="0" smtClean="0"/>
                        <a:t>Food web models</a:t>
                      </a:r>
                      <a:r>
                        <a:rPr lang="en-US" baseline="0" dirty="0" smtClean="0"/>
                        <a:t> I (</a:t>
                      </a:r>
                      <a:r>
                        <a:rPr lang="en-US" baseline="0" dirty="0" err="1" smtClean="0"/>
                        <a:t>Ecopath</a:t>
                      </a:r>
                      <a:r>
                        <a:rPr lang="en-US" baseline="0" dirty="0" smtClean="0"/>
                        <a:t>)</a:t>
                      </a:r>
                      <a:endParaRPr lang="en-US" dirty="0"/>
                    </a:p>
                  </a:txBody>
                  <a:tcPr/>
                </a:tc>
                <a:tc>
                  <a:txBody>
                    <a:bodyPr/>
                    <a:lstStyle/>
                    <a:p>
                      <a:r>
                        <a:rPr lang="en-US" dirty="0" smtClean="0"/>
                        <a:t>Project</a:t>
                      </a:r>
                      <a:r>
                        <a:rPr lang="en-US" baseline="0" dirty="0" smtClean="0"/>
                        <a:t> outlines</a:t>
                      </a:r>
                      <a:endParaRPr lang="en-US" dirty="0"/>
                    </a:p>
                  </a:txBody>
                  <a:tcPr/>
                </a:tc>
              </a:tr>
              <a:tr h="359370">
                <a:tc>
                  <a:txBody>
                    <a:bodyPr/>
                    <a:lstStyle/>
                    <a:p>
                      <a:r>
                        <a:rPr lang="en-US" dirty="0" smtClean="0"/>
                        <a:t>2/26</a:t>
                      </a:r>
                      <a:endParaRPr lang="en-US" dirty="0"/>
                    </a:p>
                  </a:txBody>
                  <a:tcPr/>
                </a:tc>
                <a:tc>
                  <a:txBody>
                    <a:bodyPr/>
                    <a:lstStyle/>
                    <a:p>
                      <a:r>
                        <a:rPr lang="en-US" dirty="0" smtClean="0"/>
                        <a:t>Guest lecture: Food</a:t>
                      </a:r>
                      <a:r>
                        <a:rPr lang="en-US" baseline="0" dirty="0" smtClean="0"/>
                        <a:t> web models II (</a:t>
                      </a:r>
                      <a:r>
                        <a:rPr lang="en-US" baseline="0" dirty="0" err="1" smtClean="0"/>
                        <a:t>Ecosim</a:t>
                      </a:r>
                      <a:r>
                        <a:rPr lang="en-US" baseline="0" dirty="0" smtClean="0"/>
                        <a:t>)</a:t>
                      </a:r>
                      <a:endParaRPr lang="en-US" dirty="0"/>
                    </a:p>
                  </a:txBody>
                  <a:tcPr/>
                </a:tc>
                <a:tc>
                  <a:txBody>
                    <a:bodyPr/>
                    <a:lstStyle/>
                    <a:p>
                      <a:r>
                        <a:rPr lang="en-US" dirty="0" smtClean="0"/>
                        <a:t>HWK 2 due</a:t>
                      </a:r>
                      <a:endParaRPr lang="en-US" dirty="0"/>
                    </a:p>
                  </a:txBody>
                  <a:tcPr/>
                </a:tc>
              </a:tr>
              <a:tr h="359370">
                <a:tc>
                  <a:txBody>
                    <a:bodyPr/>
                    <a:lstStyle/>
                    <a:p>
                      <a:r>
                        <a:rPr lang="en-US" dirty="0" smtClean="0"/>
                        <a:t>3</a:t>
                      </a:r>
                      <a:r>
                        <a:rPr lang="en-US" baseline="0" dirty="0" smtClean="0"/>
                        <a:t> / 4</a:t>
                      </a:r>
                      <a:endParaRPr lang="en-US" dirty="0"/>
                    </a:p>
                  </a:txBody>
                  <a:tcPr/>
                </a:tc>
                <a:tc>
                  <a:txBody>
                    <a:bodyPr/>
                    <a:lstStyle/>
                    <a:p>
                      <a:r>
                        <a:rPr lang="en-US" dirty="0" smtClean="0"/>
                        <a:t>MICE Models</a:t>
                      </a:r>
                      <a:r>
                        <a:rPr lang="en-US" baseline="0" dirty="0" smtClean="0"/>
                        <a:t>, Multispecies policy advice</a:t>
                      </a:r>
                      <a:endParaRPr lang="en-US" dirty="0"/>
                    </a:p>
                  </a:txBody>
                  <a:tcPr/>
                </a:tc>
                <a:tc>
                  <a:txBody>
                    <a:bodyPr/>
                    <a:lstStyle/>
                    <a:p>
                      <a:endParaRPr lang="en-US" dirty="0"/>
                    </a:p>
                  </a:txBody>
                  <a:tcPr/>
                </a:tc>
              </a:tr>
              <a:tr h="359370">
                <a:tc>
                  <a:txBody>
                    <a:bodyPr/>
                    <a:lstStyle/>
                    <a:p>
                      <a:r>
                        <a:rPr lang="en-US" dirty="0" smtClean="0"/>
                        <a:t>3/11</a:t>
                      </a:r>
                      <a:endParaRPr lang="en-US" dirty="0"/>
                    </a:p>
                  </a:txBody>
                  <a:tcPr/>
                </a:tc>
                <a:tc>
                  <a:txBody>
                    <a:bodyPr/>
                    <a:lstStyle/>
                    <a:p>
                      <a:r>
                        <a:rPr lang="en-US" dirty="0" smtClean="0"/>
                        <a:t>Marine spatial planning models, marine reserve design</a:t>
                      </a:r>
                      <a:endParaRPr lang="en-US" dirty="0"/>
                    </a:p>
                  </a:txBody>
                  <a:tcPr/>
                </a:tc>
                <a:tc>
                  <a:txBody>
                    <a:bodyPr/>
                    <a:lstStyle/>
                    <a:p>
                      <a:r>
                        <a:rPr lang="en-US" dirty="0" smtClean="0"/>
                        <a:t>HWK 3 due</a:t>
                      </a:r>
                      <a:endParaRPr lang="en-US" dirty="0"/>
                    </a:p>
                  </a:txBody>
                  <a:tcPr/>
                </a:tc>
              </a:tr>
              <a:tr h="359370">
                <a:tc>
                  <a:txBody>
                    <a:bodyPr/>
                    <a:lstStyle/>
                    <a:p>
                      <a:r>
                        <a:rPr lang="en-US" dirty="0" smtClean="0"/>
                        <a:t>3/18</a:t>
                      </a:r>
                      <a:endParaRPr lang="en-US" dirty="0"/>
                    </a:p>
                  </a:txBody>
                  <a:tcPr/>
                </a:tc>
                <a:tc>
                  <a:txBody>
                    <a:bodyPr/>
                    <a:lstStyle/>
                    <a:p>
                      <a:r>
                        <a:rPr lang="en-US" dirty="0" smtClean="0"/>
                        <a:t>SPRING BREAK</a:t>
                      </a:r>
                      <a:endParaRPr lang="en-US" dirty="0"/>
                    </a:p>
                  </a:txBody>
                  <a:tcPr/>
                </a:tc>
                <a:tc>
                  <a:txBody>
                    <a:bodyPr/>
                    <a:lstStyle/>
                    <a:p>
                      <a:endParaRPr lang="en-US" dirty="0"/>
                    </a:p>
                  </a:txBody>
                  <a:tcPr/>
                </a:tc>
              </a:tr>
              <a:tr h="367283">
                <a:tc>
                  <a:txBody>
                    <a:bodyPr/>
                    <a:lstStyle/>
                    <a:p>
                      <a:r>
                        <a:rPr lang="en-US" dirty="0" smtClean="0"/>
                        <a:t>3/25</a:t>
                      </a:r>
                      <a:endParaRPr lang="en-US" dirty="0"/>
                    </a:p>
                  </a:txBody>
                  <a:tcPr/>
                </a:tc>
                <a:tc>
                  <a:txBody>
                    <a:bodyPr/>
                    <a:lstStyle/>
                    <a:p>
                      <a:r>
                        <a:rPr lang="en-US" dirty="0" smtClean="0"/>
                        <a:t>No Class - IMS Research Symposium</a:t>
                      </a:r>
                      <a:r>
                        <a:rPr lang="en-US" baseline="0" dirty="0" smtClean="0"/>
                        <a:t> </a:t>
                      </a:r>
                      <a:r>
                        <a:rPr lang="en-US" dirty="0" smtClean="0"/>
                        <a:t>(several mini-lectures)</a:t>
                      </a:r>
                      <a:endParaRPr lang="en-US" dirty="0"/>
                    </a:p>
                  </a:txBody>
                  <a:tcPr/>
                </a:tc>
                <a:tc>
                  <a:txBody>
                    <a:bodyPr/>
                    <a:lstStyle/>
                    <a:p>
                      <a:endParaRPr lang="en-US" dirty="0"/>
                    </a:p>
                  </a:txBody>
                  <a:tcPr/>
                </a:tc>
              </a:tr>
              <a:tr h="315311">
                <a:tc>
                  <a:txBody>
                    <a:bodyPr/>
                    <a:lstStyle/>
                    <a:p>
                      <a:r>
                        <a:rPr lang="en-US" dirty="0" smtClean="0"/>
                        <a:t>4/1</a:t>
                      </a:r>
                      <a:endParaRPr lang="en-US" dirty="0"/>
                    </a:p>
                  </a:txBody>
                  <a:tcPr/>
                </a:tc>
                <a:tc>
                  <a:txBody>
                    <a:bodyPr/>
                    <a:lstStyle/>
                    <a:p>
                      <a:r>
                        <a:rPr lang="en-US" dirty="0" smtClean="0"/>
                        <a:t>Valuation of ecosystem</a:t>
                      </a:r>
                      <a:r>
                        <a:rPr lang="en-US" baseline="0" dirty="0" smtClean="0"/>
                        <a:t> services</a:t>
                      </a:r>
                      <a:endParaRPr lang="en-US" dirty="0"/>
                    </a:p>
                  </a:txBody>
                  <a:tcPr/>
                </a:tc>
                <a:tc>
                  <a:txBody>
                    <a:bodyPr/>
                    <a:lstStyle/>
                    <a:p>
                      <a:r>
                        <a:rPr lang="en-US" dirty="0" smtClean="0"/>
                        <a:t>HWK 4 due</a:t>
                      </a:r>
                      <a:endParaRPr lang="en-US" dirty="0"/>
                    </a:p>
                  </a:txBody>
                  <a:tcPr/>
                </a:tc>
              </a:tr>
              <a:tr h="359370">
                <a:tc>
                  <a:txBody>
                    <a:bodyPr/>
                    <a:lstStyle/>
                    <a:p>
                      <a:r>
                        <a:rPr lang="en-US" dirty="0" smtClean="0"/>
                        <a:t>4/8</a:t>
                      </a:r>
                      <a:endParaRPr lang="en-US" dirty="0"/>
                    </a:p>
                  </a:txBody>
                  <a:tcPr/>
                </a:tc>
                <a:tc>
                  <a:txBody>
                    <a:bodyPr/>
                    <a:lstStyle/>
                    <a:p>
                      <a:r>
                        <a:rPr lang="en-US" dirty="0" smtClean="0"/>
                        <a:t>No Class –</a:t>
                      </a:r>
                      <a:r>
                        <a:rPr lang="en-US" baseline="0" dirty="0" smtClean="0"/>
                        <a:t> Stock Synthesis training course</a:t>
                      </a:r>
                      <a:endParaRPr lang="en-US" dirty="0"/>
                    </a:p>
                  </a:txBody>
                  <a:tcPr/>
                </a:tc>
                <a:tc>
                  <a:txBody>
                    <a:bodyPr/>
                    <a:lstStyle/>
                    <a:p>
                      <a:endParaRPr lang="en-US" dirty="0"/>
                    </a:p>
                  </a:txBody>
                  <a:tcPr/>
                </a:tc>
              </a:tr>
              <a:tr h="359370">
                <a:tc>
                  <a:txBody>
                    <a:bodyPr/>
                    <a:lstStyle/>
                    <a:p>
                      <a:r>
                        <a:rPr lang="en-US" dirty="0" smtClean="0"/>
                        <a:t>4/15</a:t>
                      </a:r>
                      <a:endParaRPr lang="en-US" dirty="0"/>
                    </a:p>
                  </a:txBody>
                  <a:tcPr/>
                </a:tc>
                <a:tc>
                  <a:txBody>
                    <a:bodyPr/>
                    <a:lstStyle/>
                    <a:p>
                      <a:r>
                        <a:rPr lang="en-US" dirty="0" smtClean="0"/>
                        <a:t>Whole of</a:t>
                      </a:r>
                      <a:r>
                        <a:rPr lang="en-US" baseline="0" dirty="0" smtClean="0"/>
                        <a:t> system models, MSE for ecosystems</a:t>
                      </a:r>
                      <a:endParaRPr lang="en-US" dirty="0"/>
                    </a:p>
                  </a:txBody>
                  <a:tcPr/>
                </a:tc>
                <a:tc>
                  <a:txBody>
                    <a:bodyPr/>
                    <a:lstStyle/>
                    <a:p>
                      <a:endParaRPr lang="en-US" dirty="0"/>
                    </a:p>
                  </a:txBody>
                  <a:tcPr/>
                </a:tc>
              </a:tr>
              <a:tr h="359370">
                <a:tc>
                  <a:txBody>
                    <a:bodyPr/>
                    <a:lstStyle/>
                    <a:p>
                      <a:r>
                        <a:rPr lang="en-US" dirty="0" smtClean="0"/>
                        <a:t>4/22</a:t>
                      </a:r>
                      <a:endParaRPr lang="en-US" dirty="0"/>
                    </a:p>
                  </a:txBody>
                  <a:tcPr/>
                </a:tc>
                <a:tc>
                  <a:txBody>
                    <a:bodyPr/>
                    <a:lstStyle/>
                    <a:p>
                      <a:r>
                        <a:rPr lang="en-US" dirty="0" smtClean="0"/>
                        <a:t>Qualitative modeling, model structure uncertainty</a:t>
                      </a:r>
                      <a:endParaRPr lang="en-US" dirty="0"/>
                    </a:p>
                  </a:txBody>
                  <a:tcPr/>
                </a:tc>
                <a:tc>
                  <a:txBody>
                    <a:bodyPr/>
                    <a:lstStyle/>
                    <a:p>
                      <a:r>
                        <a:rPr lang="en-US" dirty="0" smtClean="0"/>
                        <a:t>HWK 5 due</a:t>
                      </a:r>
                      <a:endParaRPr lang="en-US" dirty="0"/>
                    </a:p>
                  </a:txBody>
                  <a:tcPr/>
                </a:tc>
              </a:tr>
              <a:tr h="359370">
                <a:tc>
                  <a:txBody>
                    <a:bodyPr/>
                    <a:lstStyle/>
                    <a:p>
                      <a:r>
                        <a:rPr lang="en-US" dirty="0" smtClean="0"/>
                        <a:t>4/29</a:t>
                      </a:r>
                      <a:endParaRPr lang="en-US" dirty="0"/>
                    </a:p>
                  </a:txBody>
                  <a:tcPr/>
                </a:tc>
                <a:tc>
                  <a:txBody>
                    <a:bodyPr/>
                    <a:lstStyle/>
                    <a:p>
                      <a:r>
                        <a:rPr lang="en-US" dirty="0" smtClean="0"/>
                        <a:t>Participatory</a:t>
                      </a:r>
                      <a:r>
                        <a:rPr lang="en-US" baseline="0" dirty="0" smtClean="0"/>
                        <a:t> modeling, </a:t>
                      </a:r>
                      <a:r>
                        <a:rPr lang="en-US" baseline="0" dirty="0" err="1" smtClean="0"/>
                        <a:t>multicriteria</a:t>
                      </a:r>
                      <a:r>
                        <a:rPr lang="en-US" baseline="0" dirty="0" smtClean="0"/>
                        <a:t> decision analysis</a:t>
                      </a:r>
                      <a:endParaRPr lang="en-US" dirty="0"/>
                    </a:p>
                  </a:txBody>
                  <a:tcPr/>
                </a:tc>
                <a:tc>
                  <a:txBody>
                    <a:bodyPr/>
                    <a:lstStyle/>
                    <a:p>
                      <a:endParaRPr lang="en-US" dirty="0"/>
                    </a:p>
                  </a:txBody>
                  <a:tcPr/>
                </a:tc>
              </a:tr>
              <a:tr h="359370">
                <a:tc>
                  <a:txBody>
                    <a:bodyPr/>
                    <a:lstStyle/>
                    <a:p>
                      <a:r>
                        <a:rPr lang="en-US" dirty="0" smtClean="0"/>
                        <a:t>5/6</a:t>
                      </a:r>
                      <a:endParaRPr lang="en-US" dirty="0"/>
                    </a:p>
                  </a:txBody>
                  <a:tcPr/>
                </a:tc>
                <a:tc>
                  <a:txBody>
                    <a:bodyPr/>
                    <a:lstStyle/>
                    <a:p>
                      <a:r>
                        <a:rPr lang="en-US" dirty="0" smtClean="0"/>
                        <a:t>Final</a:t>
                      </a:r>
                      <a:r>
                        <a:rPr lang="en-US" baseline="0" dirty="0" smtClean="0"/>
                        <a:t> exam: Project Presentations</a:t>
                      </a:r>
                      <a:endParaRPr lang="en-US" dirty="0"/>
                    </a:p>
                  </a:txBody>
                  <a:tcPr/>
                </a:tc>
                <a:tc>
                  <a:txBody>
                    <a:bodyPr/>
                    <a:lstStyle/>
                    <a:p>
                      <a:r>
                        <a:rPr lang="en-US" dirty="0" smtClean="0"/>
                        <a:t>Final</a:t>
                      </a:r>
                      <a:r>
                        <a:rPr lang="en-US" baseline="0" dirty="0" smtClean="0"/>
                        <a:t> papers</a:t>
                      </a:r>
                      <a:endParaRPr lang="en-US" dirty="0"/>
                    </a:p>
                  </a:txBody>
                  <a:tcPr/>
                </a:tc>
              </a:tr>
            </a:tbl>
          </a:graphicData>
        </a:graphic>
      </p:graphicFrame>
    </p:spTree>
    <p:extLst>
      <p:ext uri="{BB962C8B-B14F-4D97-AF65-F5344CB8AC3E}">
        <p14:creationId xmlns:p14="http://schemas.microsoft.com/office/powerpoint/2010/main" val="29624696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033" y="1152394"/>
            <a:ext cx="6142182" cy="48409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269" y="183923"/>
            <a:ext cx="8828447" cy="688359"/>
          </a:xfrm>
        </p:spPr>
        <p:txBody>
          <a:bodyPr>
            <a:normAutofit fontScale="90000"/>
          </a:bodyPr>
          <a:lstStyle/>
          <a:p>
            <a:r>
              <a:rPr lang="en-US" dirty="0" smtClean="0"/>
              <a:t>End to end models allow for evaluation of tradeoffs across broader suite of objectives at system level.</a:t>
            </a:r>
            <a:endParaRPr lang="en-US" dirty="0"/>
          </a:p>
        </p:txBody>
      </p:sp>
      <p:sp>
        <p:nvSpPr>
          <p:cNvPr id="4100" name="Text Box 4"/>
          <p:cNvSpPr txBox="1">
            <a:spLocks noChangeArrowheads="1"/>
          </p:cNvSpPr>
          <p:nvPr/>
        </p:nvSpPr>
        <p:spPr bwMode="auto">
          <a:xfrm>
            <a:off x="184269" y="6211280"/>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t>Fulton EA, Smith ADM, Smith DC, Johnson P (2014) An Integrated Approach Is Needed for Ecosystem Based Fisheries Management: Insights from Ecosystem-Level Management Strategy Evaluation. </a:t>
            </a:r>
            <a:r>
              <a:rPr lang="en-US" sz="1100" dirty="0" err="1"/>
              <a:t>PLoS</a:t>
            </a:r>
            <a:r>
              <a:rPr lang="en-US" sz="1100" dirty="0"/>
              <a:t> ONE 9(1): e84242. doi:10.1371/journal.pone.0084242</a:t>
            </a:r>
          </a:p>
          <a:p>
            <a:pPr eaLnBrk="1" hangingPunct="1"/>
            <a:r>
              <a:rPr lang="en-US" sz="1100" dirty="0">
                <a:hlinkClick r:id="rId3"/>
              </a:rPr>
              <a:t>http://127.0.0.1:8081/plosone/article?id=info:doi/10.1371/journal.pone.0084242</a:t>
            </a:r>
            <a:endParaRPr lang="en-US" sz="1100" dirty="0"/>
          </a:p>
        </p:txBody>
      </p:sp>
    </p:spTree>
    <p:extLst>
      <p:ext uri="{BB962C8B-B14F-4D97-AF65-F5344CB8AC3E}">
        <p14:creationId xmlns:p14="http://schemas.microsoft.com/office/powerpoint/2010/main" val="40593710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051870"/>
            <a:ext cx="4397022" cy="5588417"/>
          </a:xfrm>
        </p:spPr>
        <p:txBody>
          <a:bodyPr>
            <a:normAutofit fontScale="85000" lnSpcReduction="20000"/>
          </a:bodyPr>
          <a:lstStyle/>
          <a:p>
            <a:r>
              <a:rPr lang="en-US" dirty="0" smtClean="0"/>
              <a:t>Intended Purpose</a:t>
            </a:r>
          </a:p>
          <a:p>
            <a:pPr lvl="1"/>
            <a:r>
              <a:rPr lang="en-US" dirty="0"/>
              <a:t>Characterize interactions</a:t>
            </a:r>
          </a:p>
          <a:p>
            <a:pPr lvl="1"/>
            <a:r>
              <a:rPr lang="en-US" dirty="0"/>
              <a:t>Assess qualitative responses</a:t>
            </a:r>
          </a:p>
          <a:p>
            <a:pPr lvl="1"/>
            <a:r>
              <a:rPr lang="en-US" dirty="0" smtClean="0"/>
              <a:t>General expectations</a:t>
            </a:r>
            <a:endParaRPr lang="en-US" dirty="0"/>
          </a:p>
          <a:p>
            <a:r>
              <a:rPr lang="en-US" dirty="0" smtClean="0"/>
              <a:t>Pros</a:t>
            </a:r>
          </a:p>
          <a:p>
            <a:pPr lvl="1"/>
            <a:r>
              <a:rPr lang="en-US" dirty="0"/>
              <a:t>Simple to </a:t>
            </a:r>
            <a:r>
              <a:rPr lang="en-US" dirty="0" smtClean="0"/>
              <a:t>evaluate </a:t>
            </a:r>
            <a:r>
              <a:rPr lang="en-US" dirty="0"/>
              <a:t>multiple model structures</a:t>
            </a:r>
          </a:p>
          <a:p>
            <a:pPr lvl="1"/>
            <a:r>
              <a:rPr lang="en-US" dirty="0"/>
              <a:t>Rapid method of determining importance</a:t>
            </a:r>
          </a:p>
          <a:p>
            <a:pPr lvl="1"/>
            <a:r>
              <a:rPr lang="en-US" dirty="0"/>
              <a:t>Easy to understand</a:t>
            </a:r>
          </a:p>
          <a:p>
            <a:r>
              <a:rPr lang="en-US" dirty="0" smtClean="0"/>
              <a:t>Cons</a:t>
            </a:r>
          </a:p>
          <a:p>
            <a:pPr lvl="1"/>
            <a:r>
              <a:rPr lang="en-US" dirty="0" smtClean="0"/>
              <a:t>Hard to assign weights to links</a:t>
            </a:r>
          </a:p>
          <a:p>
            <a:pPr lvl="1"/>
            <a:r>
              <a:rPr lang="en-US" dirty="0" smtClean="0"/>
              <a:t>Assume linear relationships</a:t>
            </a:r>
          </a:p>
        </p:txBody>
      </p:sp>
      <p:sp>
        <p:nvSpPr>
          <p:cNvPr id="5" name="Title 4"/>
          <p:cNvSpPr>
            <a:spLocks noGrp="1"/>
          </p:cNvSpPr>
          <p:nvPr>
            <p:ph type="title"/>
          </p:nvPr>
        </p:nvSpPr>
        <p:spPr/>
        <p:txBody>
          <a:bodyPr/>
          <a:lstStyle/>
          <a:p>
            <a:r>
              <a:rPr lang="en-US" dirty="0" smtClean="0"/>
              <a:t>Qualitative models (e.g. loop analysis)</a:t>
            </a:r>
            <a:endParaRPr lang="en-US" dirty="0"/>
          </a:p>
        </p:txBody>
      </p:sp>
      <p:sp>
        <p:nvSpPr>
          <p:cNvPr id="7" name="TextBox 6"/>
          <p:cNvSpPr txBox="1"/>
          <p:nvPr/>
        </p:nvSpPr>
        <p:spPr>
          <a:xfrm>
            <a:off x="5630333" y="6279444"/>
            <a:ext cx="3344334" cy="369332"/>
          </a:xfrm>
          <a:prstGeom prst="rect">
            <a:avLst/>
          </a:prstGeom>
          <a:noFill/>
        </p:spPr>
        <p:txBody>
          <a:bodyPr wrap="square" rtlCol="0">
            <a:spAutoFit/>
          </a:bodyPr>
          <a:lstStyle/>
          <a:p>
            <a:r>
              <a:rPr lang="en-US" dirty="0" err="1" smtClean="0"/>
              <a:t>Hosack</a:t>
            </a:r>
            <a:r>
              <a:rPr lang="en-US" dirty="0" smtClean="0"/>
              <a:t> et al. 2008, Ecol. Appl.</a:t>
            </a:r>
            <a:endParaRPr lang="en-US" dirty="0"/>
          </a:p>
        </p:txBody>
      </p:sp>
      <p:pic>
        <p:nvPicPr>
          <p:cNvPr id="8" name="Picture 7" descr="Screen Shot 2015-03-26 at 6.06.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932" y="1883947"/>
            <a:ext cx="4047068" cy="3434745"/>
          </a:xfrm>
          <a:prstGeom prst="rect">
            <a:avLst/>
          </a:prstGeom>
        </p:spPr>
      </p:pic>
    </p:spTree>
    <p:extLst>
      <p:ext uri="{BB962C8B-B14F-4D97-AF65-F5344CB8AC3E}">
        <p14:creationId xmlns:p14="http://schemas.microsoft.com/office/powerpoint/2010/main" val="315087433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696"/>
            <a:ext cx="8229600" cy="688359"/>
          </a:xfrm>
        </p:spPr>
        <p:txBody>
          <a:bodyPr>
            <a:normAutofit fontScale="90000"/>
          </a:bodyPr>
          <a:lstStyle/>
          <a:p>
            <a:r>
              <a:rPr lang="en-US" dirty="0" smtClean="0"/>
              <a:t>Challenges of ecosystem models:</a:t>
            </a:r>
            <a:br>
              <a:rPr lang="en-US" dirty="0" smtClean="0"/>
            </a:br>
            <a:r>
              <a:rPr lang="en-US" dirty="0" smtClean="0"/>
              <a:t>finding the sweet spot</a:t>
            </a:r>
            <a:endParaRPr lang="en-US" dirty="0"/>
          </a:p>
        </p:txBody>
      </p:sp>
      <p:sp>
        <p:nvSpPr>
          <p:cNvPr id="3" name="Content Placeholder 2"/>
          <p:cNvSpPr>
            <a:spLocks noGrp="1"/>
          </p:cNvSpPr>
          <p:nvPr>
            <p:ph idx="1"/>
          </p:nvPr>
        </p:nvSpPr>
        <p:spPr/>
        <p:txBody>
          <a:bodyPr>
            <a:normAutofit/>
          </a:bodyPr>
          <a:lstStyle/>
          <a:p>
            <a:pPr marL="0" indent="0">
              <a:buNone/>
            </a:pPr>
            <a:endParaRPr lang="en-US" sz="2400" dirty="0" smtClean="0"/>
          </a:p>
          <a:p>
            <a:pPr marL="0" indent="0">
              <a:buNone/>
            </a:pPr>
            <a:r>
              <a:rPr lang="en-US" sz="2400" dirty="0" smtClean="0"/>
              <a:t>Tradeoff in bias vs. estimation uncertainty</a:t>
            </a:r>
          </a:p>
          <a:p>
            <a:pPr marL="0" indent="0">
              <a:buNone/>
            </a:pPr>
            <a:r>
              <a:rPr lang="en-US" sz="2400" i="1" dirty="0" smtClean="0"/>
              <a:t>Collie et al. 2014. Fish &amp; Fisheries</a:t>
            </a:r>
            <a:endParaRPr lang="en-US" sz="2400" i="1" dirty="0"/>
          </a:p>
        </p:txBody>
      </p:sp>
      <p:pic>
        <p:nvPicPr>
          <p:cNvPr id="4" name="Picture 3" descr="Screen Shot 2015-04-20 at 5.2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933" y="2357453"/>
            <a:ext cx="7184745" cy="4619978"/>
          </a:xfrm>
          <a:prstGeom prst="rect">
            <a:avLst/>
          </a:prstGeom>
        </p:spPr>
      </p:pic>
    </p:spTree>
    <p:extLst>
      <p:ext uri="{BB962C8B-B14F-4D97-AF65-F5344CB8AC3E}">
        <p14:creationId xmlns:p14="http://schemas.microsoft.com/office/powerpoint/2010/main" val="260747831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uncertainty in ecosystem models</a:t>
            </a:r>
            <a:endParaRPr lang="en-US" dirty="0"/>
          </a:p>
        </p:txBody>
      </p:sp>
      <p:sp>
        <p:nvSpPr>
          <p:cNvPr id="3" name="Content Placeholder 2"/>
          <p:cNvSpPr>
            <a:spLocks noGrp="1"/>
          </p:cNvSpPr>
          <p:nvPr>
            <p:ph idx="1"/>
          </p:nvPr>
        </p:nvSpPr>
        <p:spPr/>
        <p:txBody>
          <a:bodyPr>
            <a:normAutofit lnSpcReduction="10000"/>
          </a:bodyPr>
          <a:lstStyle/>
          <a:p>
            <a:r>
              <a:rPr lang="en-US" dirty="0" smtClean="0"/>
              <a:t>Problems with classical treatment of parameter uncertainty</a:t>
            </a:r>
          </a:p>
          <a:p>
            <a:pPr lvl="1"/>
            <a:r>
              <a:rPr lang="en-US" dirty="0" smtClean="0"/>
              <a:t>Ecosystem models typically have many more parameters than single-species models</a:t>
            </a:r>
          </a:p>
          <a:p>
            <a:pPr lvl="2"/>
            <a:r>
              <a:rPr lang="en-US" dirty="0" smtClean="0"/>
              <a:t>High-dimensional parameter space</a:t>
            </a:r>
          </a:p>
          <a:p>
            <a:pPr lvl="1"/>
            <a:r>
              <a:rPr lang="en-US" dirty="0" smtClean="0"/>
              <a:t>Can be computationally expensive</a:t>
            </a:r>
          </a:p>
          <a:p>
            <a:r>
              <a:rPr lang="en-US" dirty="0" smtClean="0"/>
              <a:t>Structural uncertainty</a:t>
            </a:r>
          </a:p>
          <a:p>
            <a:pPr lvl="1"/>
            <a:r>
              <a:rPr lang="en-US" dirty="0" smtClean="0"/>
              <a:t>How to link system components</a:t>
            </a:r>
          </a:p>
          <a:p>
            <a:pPr lvl="1"/>
            <a:r>
              <a:rPr lang="en-US" dirty="0" smtClean="0"/>
              <a:t>What functional forms to choose for relationships</a:t>
            </a:r>
          </a:p>
          <a:p>
            <a:pPr lvl="1"/>
            <a:r>
              <a:rPr lang="en-US" dirty="0" smtClean="0"/>
              <a:t>Which system components to choose?</a:t>
            </a:r>
          </a:p>
          <a:p>
            <a:pPr lvl="1"/>
            <a:r>
              <a:rPr lang="en-US" dirty="0" smtClean="0"/>
              <a:t>Now mostly being addressed through </a:t>
            </a:r>
            <a:r>
              <a:rPr lang="en-US" dirty="0" err="1" smtClean="0"/>
              <a:t>multimodel</a:t>
            </a:r>
            <a:r>
              <a:rPr lang="en-US" dirty="0" smtClean="0"/>
              <a:t> inference / ensemble modeling</a:t>
            </a:r>
          </a:p>
        </p:txBody>
      </p:sp>
    </p:spTree>
    <p:extLst>
      <p:ext uri="{BB962C8B-B14F-4D97-AF65-F5344CB8AC3E}">
        <p14:creationId xmlns:p14="http://schemas.microsoft.com/office/powerpoint/2010/main" val="372173848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3923"/>
            <a:ext cx="8373741" cy="688359"/>
          </a:xfrm>
        </p:spPr>
        <p:txBody>
          <a:bodyPr>
            <a:normAutofit fontScale="90000"/>
          </a:bodyPr>
          <a:lstStyle/>
          <a:p>
            <a:r>
              <a:rPr lang="en-US" dirty="0" smtClean="0"/>
              <a:t>Additional models: EBM and spatial management</a:t>
            </a:r>
            <a:endParaRPr lang="en-US" dirty="0"/>
          </a:p>
        </p:txBody>
      </p:sp>
      <p:sp>
        <p:nvSpPr>
          <p:cNvPr id="3" name="Content Placeholder 2"/>
          <p:cNvSpPr>
            <a:spLocks noGrp="1"/>
          </p:cNvSpPr>
          <p:nvPr>
            <p:ph idx="1"/>
          </p:nvPr>
        </p:nvSpPr>
        <p:spPr/>
        <p:txBody>
          <a:bodyPr/>
          <a:lstStyle/>
          <a:p>
            <a:r>
              <a:rPr lang="en-US" dirty="0" smtClean="0"/>
              <a:t>Much of the work on marine EBM has taken the form of regional spatial planning.</a:t>
            </a:r>
          </a:p>
          <a:p>
            <a:r>
              <a:rPr lang="en-US" dirty="0" smtClean="0"/>
              <a:t>Marine Spatial Planning and Ecosystem Service Valuation often involve creating maps.</a:t>
            </a:r>
          </a:p>
          <a:p>
            <a:r>
              <a:rPr lang="en-US" dirty="0" smtClean="0"/>
              <a:t>GIS software often at the core of these exercises.</a:t>
            </a:r>
            <a:endParaRPr lang="en-US" dirty="0"/>
          </a:p>
        </p:txBody>
      </p:sp>
    </p:spTree>
    <p:extLst>
      <p:ext uri="{BB962C8B-B14F-4D97-AF65-F5344CB8AC3E}">
        <p14:creationId xmlns:p14="http://schemas.microsoft.com/office/powerpoint/2010/main" val="55345303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Evaluating cumulative impacts</a:t>
            </a:r>
            <a:br>
              <a:rPr lang="en-US" dirty="0" smtClean="0"/>
            </a:br>
            <a:r>
              <a:rPr lang="en-US" dirty="0" smtClean="0"/>
              <a:t>Spatial mapping, then weighting of ‘footprint’</a:t>
            </a:r>
            <a:endParaRPr lang="en-US" dirty="0"/>
          </a:p>
        </p:txBody>
      </p:sp>
      <p:sp>
        <p:nvSpPr>
          <p:cNvPr id="3" name="Content Placeholder 2"/>
          <p:cNvSpPr>
            <a:spLocks noGrp="1"/>
          </p:cNvSpPr>
          <p:nvPr>
            <p:ph idx="1"/>
          </p:nvPr>
        </p:nvSpPr>
        <p:spPr/>
        <p:txBody>
          <a:bodyPr/>
          <a:lstStyle/>
          <a:p>
            <a:r>
              <a:rPr lang="en-US" dirty="0" smtClean="0"/>
              <a:t>Halpern et al. (2009) Cons. Lett.</a:t>
            </a:r>
            <a:endParaRPr lang="en-US" dirty="0"/>
          </a:p>
        </p:txBody>
      </p:sp>
      <p:pic>
        <p:nvPicPr>
          <p:cNvPr id="4" name="Picture 3"/>
          <p:cNvPicPr>
            <a:picLocks noChangeAspect="1"/>
          </p:cNvPicPr>
          <p:nvPr/>
        </p:nvPicPr>
        <p:blipFill>
          <a:blip r:embed="rId2"/>
          <a:stretch>
            <a:fillRect/>
          </a:stretch>
        </p:blipFill>
        <p:spPr>
          <a:xfrm>
            <a:off x="1281083" y="1952606"/>
            <a:ext cx="5967442" cy="5001314"/>
          </a:xfrm>
          <a:prstGeom prst="rect">
            <a:avLst/>
          </a:prstGeom>
        </p:spPr>
      </p:pic>
    </p:spTree>
    <p:extLst>
      <p:ext uri="{BB962C8B-B14F-4D97-AF65-F5344CB8AC3E}">
        <p14:creationId xmlns:p14="http://schemas.microsoft.com/office/powerpoint/2010/main" val="336623051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Right whales in Massachusetts, shipping lanes</a:t>
            </a:r>
            <a:endParaRPr lang="en-US" dirty="0"/>
          </a:p>
        </p:txBody>
      </p:sp>
      <p:sp>
        <p:nvSpPr>
          <p:cNvPr id="3" name="Content Placeholder 2"/>
          <p:cNvSpPr>
            <a:spLocks noGrp="1"/>
          </p:cNvSpPr>
          <p:nvPr>
            <p:ph idx="1"/>
          </p:nvPr>
        </p:nvSpPr>
        <p:spPr>
          <a:xfrm>
            <a:off x="457200" y="1051870"/>
            <a:ext cx="3378820" cy="5047847"/>
          </a:xfrm>
        </p:spPr>
        <p:txBody>
          <a:bodyPr>
            <a:normAutofit lnSpcReduction="10000"/>
          </a:bodyPr>
          <a:lstStyle/>
          <a:p>
            <a:r>
              <a:rPr lang="en-US" sz="2400" dirty="0"/>
              <a:t>Risk analysis of </a:t>
            </a:r>
            <a:r>
              <a:rPr lang="en-US" sz="2400" dirty="0" smtClean="0"/>
              <a:t>ship-strike </a:t>
            </a:r>
            <a:r>
              <a:rPr lang="en-US" sz="2400" dirty="0"/>
              <a:t>to whales using maps of whale sightings, habitats, human uses and information on whale feeding </a:t>
            </a:r>
            <a:r>
              <a:rPr lang="en-US" sz="2400" dirty="0" smtClean="0"/>
              <a:t>ecology.</a:t>
            </a:r>
          </a:p>
          <a:p>
            <a:endParaRPr lang="en-US" sz="2400" dirty="0" smtClean="0"/>
          </a:p>
          <a:p>
            <a:r>
              <a:rPr lang="en-US" sz="2400" dirty="0" smtClean="0"/>
              <a:t>Shifted shipping lane to reduce ship-strikes.</a:t>
            </a:r>
            <a:endParaRPr lang="en-US" dirty="0" smtClean="0"/>
          </a:p>
          <a:p>
            <a:pPr marL="0" indent="0">
              <a:buNone/>
            </a:pPr>
            <a:endParaRPr lang="en-US" dirty="0" smtClean="0"/>
          </a:p>
          <a:p>
            <a:pPr marL="0" indent="0">
              <a:buNone/>
            </a:pPr>
            <a:r>
              <a:rPr lang="en-US" sz="2400" dirty="0" smtClean="0"/>
              <a:t>(NOAA Office of Protected Resources)</a:t>
            </a:r>
            <a:endParaRPr lang="en-US" sz="2400" dirty="0"/>
          </a:p>
        </p:txBody>
      </p:sp>
      <p:pic>
        <p:nvPicPr>
          <p:cNvPr id="1026" name="Picture 2" descr="http://stellwagen.noaa.gov/images/sb_sci_ts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442" y="1252855"/>
            <a:ext cx="5066003" cy="444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1123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hr</a:t>
            </a:r>
            <a:endParaRPr lang="en-US" dirty="0"/>
          </a:p>
        </p:txBody>
      </p:sp>
      <p:pic>
        <p:nvPicPr>
          <p:cNvPr id="4" name="Picture 3" descr="Screen Shot 2015-04-30 at 7.23.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2600"/>
            <a:ext cx="9144000" cy="5892800"/>
          </a:xfrm>
          <a:prstGeom prst="rect">
            <a:avLst/>
          </a:prstGeom>
        </p:spPr>
      </p:pic>
    </p:spTree>
    <p:extLst>
      <p:ext uri="{BB962C8B-B14F-4D97-AF65-F5344CB8AC3E}">
        <p14:creationId xmlns:p14="http://schemas.microsoft.com/office/powerpoint/2010/main" val="2534383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Weaknesses of ecosystem models</a:t>
            </a:r>
            <a:endParaRPr lang="en-US" dirty="0"/>
          </a:p>
        </p:txBody>
      </p:sp>
      <p:sp>
        <p:nvSpPr>
          <p:cNvPr id="3" name="Content Placeholder 2"/>
          <p:cNvSpPr>
            <a:spLocks noGrp="1"/>
          </p:cNvSpPr>
          <p:nvPr>
            <p:ph idx="1"/>
          </p:nvPr>
        </p:nvSpPr>
        <p:spPr/>
        <p:txBody>
          <a:bodyPr/>
          <a:lstStyle/>
          <a:p>
            <a:r>
              <a:rPr lang="en-US" dirty="0" smtClean="0"/>
              <a:t>Large data demands</a:t>
            </a:r>
          </a:p>
          <a:p>
            <a:r>
              <a:rPr lang="en-US" dirty="0" smtClean="0"/>
              <a:t>Documentation of models is daunting</a:t>
            </a:r>
          </a:p>
          <a:p>
            <a:r>
              <a:rPr lang="en-US" dirty="0" smtClean="0"/>
              <a:t>Challenging to use</a:t>
            </a:r>
          </a:p>
          <a:p>
            <a:r>
              <a:rPr lang="en-US" dirty="0" smtClean="0"/>
              <a:t>Experience and training needed both building and using</a:t>
            </a:r>
          </a:p>
          <a:p>
            <a:r>
              <a:rPr lang="en-US" dirty="0" err="1" smtClean="0"/>
              <a:t>Nonstationarity</a:t>
            </a:r>
            <a:endParaRPr lang="en-US" dirty="0" smtClean="0"/>
          </a:p>
          <a:p>
            <a:endParaRPr lang="en-US" dirty="0" smtClean="0"/>
          </a:p>
          <a:p>
            <a:endParaRPr lang="en-US" dirty="0"/>
          </a:p>
        </p:txBody>
      </p:sp>
    </p:spTree>
    <p:extLst>
      <p:ext uri="{BB962C8B-B14F-4D97-AF65-F5344CB8AC3E}">
        <p14:creationId xmlns:p14="http://schemas.microsoft.com/office/powerpoint/2010/main" val="371004250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p:txBody>
          <a:bodyPr>
            <a:normAutofit/>
          </a:bodyPr>
          <a:lstStyle/>
          <a:p>
            <a:r>
              <a:rPr lang="en-US" sz="2800" dirty="0"/>
              <a:t>There are </a:t>
            </a:r>
            <a:r>
              <a:rPr lang="en-US" sz="2800" dirty="0" smtClean="0"/>
              <a:t>LOTS of </a:t>
            </a:r>
            <a:r>
              <a:rPr lang="en-US" sz="2800" dirty="0"/>
              <a:t>models </a:t>
            </a:r>
            <a:r>
              <a:rPr lang="en-US" sz="2800" dirty="0" smtClean="0"/>
              <a:t>out there. </a:t>
            </a:r>
            <a:endParaRPr lang="en-US" sz="2800" dirty="0"/>
          </a:p>
          <a:p>
            <a:r>
              <a:rPr lang="en-US" sz="2800" dirty="0" smtClean="0"/>
              <a:t>For EBM, models can be used to:</a:t>
            </a:r>
          </a:p>
          <a:p>
            <a:pPr lvl="1"/>
            <a:r>
              <a:rPr lang="en-US" sz="2400" dirty="0" smtClean="0"/>
              <a:t>Assess ecosystem status</a:t>
            </a:r>
          </a:p>
          <a:p>
            <a:pPr lvl="1"/>
            <a:r>
              <a:rPr lang="en-US" sz="2400" dirty="0" smtClean="0"/>
              <a:t>Understand ecosystem function / behavior</a:t>
            </a:r>
          </a:p>
          <a:p>
            <a:pPr lvl="1"/>
            <a:r>
              <a:rPr lang="en-US" sz="2400" dirty="0" smtClean="0"/>
              <a:t>Risk analysis</a:t>
            </a:r>
          </a:p>
          <a:p>
            <a:pPr lvl="1"/>
            <a:r>
              <a:rPr lang="en-US" sz="2400" dirty="0" smtClean="0"/>
              <a:t>Evaluate performance of management options.</a:t>
            </a:r>
          </a:p>
          <a:p>
            <a:pPr lvl="1"/>
            <a:r>
              <a:rPr lang="en-US" sz="2400" dirty="0" smtClean="0"/>
              <a:t>Quantify tradeoffs among sectors / objectives</a:t>
            </a:r>
            <a:endParaRPr lang="en-US" sz="2400" dirty="0"/>
          </a:p>
          <a:p>
            <a:r>
              <a:rPr lang="en-US" sz="2800" dirty="0" smtClean="0"/>
              <a:t>There </a:t>
            </a:r>
            <a:r>
              <a:rPr lang="en-US" sz="2800" dirty="0"/>
              <a:t>is </a:t>
            </a:r>
            <a:r>
              <a:rPr lang="en-US" sz="2800" dirty="0" smtClean="0"/>
              <a:t>generally no </a:t>
            </a:r>
            <a:r>
              <a:rPr lang="en-US" sz="2800" dirty="0"/>
              <a:t>one “right” model to use</a:t>
            </a:r>
            <a:r>
              <a:rPr lang="en-US" sz="2800" dirty="0" smtClean="0"/>
              <a:t>,</a:t>
            </a:r>
            <a:br>
              <a:rPr lang="en-US" sz="2800" dirty="0" smtClean="0"/>
            </a:br>
            <a:r>
              <a:rPr lang="en-US" sz="2800" dirty="0" smtClean="0"/>
              <a:t>multi</a:t>
            </a:r>
            <a:r>
              <a:rPr lang="en-US" sz="2800" dirty="0"/>
              <a:t>-model inference is </a:t>
            </a:r>
            <a:r>
              <a:rPr lang="en-US" sz="2800" dirty="0" smtClean="0"/>
              <a:t>a hot topic and probably preferable.</a:t>
            </a:r>
          </a:p>
          <a:p>
            <a:r>
              <a:rPr lang="en-US" sz="2800" dirty="0" smtClean="0"/>
              <a:t>Adaptive management emphasizes a flexible approach to implementation.</a:t>
            </a:r>
          </a:p>
        </p:txBody>
      </p:sp>
    </p:spTree>
    <p:extLst>
      <p:ext uri="{BB962C8B-B14F-4D97-AF65-F5344CB8AC3E}">
        <p14:creationId xmlns:p14="http://schemas.microsoft.com/office/powerpoint/2010/main" val="10686046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3610311"/>
          </a:xfrm>
        </p:spPr>
        <p:txBody>
          <a:bodyPr>
            <a:normAutofit/>
          </a:bodyPr>
          <a:lstStyle/>
          <a:p>
            <a:r>
              <a:rPr lang="en-US" dirty="0" err="1" smtClean="0"/>
              <a:t>Whats</a:t>
            </a:r>
            <a:r>
              <a:rPr lang="en-US" dirty="0" smtClean="0"/>
              <a:t> and Whys of </a:t>
            </a:r>
            <a:br>
              <a:rPr lang="en-US" dirty="0" smtClean="0"/>
            </a:br>
            <a:r>
              <a:rPr lang="en-US" dirty="0" smtClean="0"/>
              <a:t>Ecosystem Based Management</a:t>
            </a:r>
            <a:endParaRPr lang="en-US" dirty="0"/>
          </a:p>
        </p:txBody>
      </p:sp>
      <p:sp>
        <p:nvSpPr>
          <p:cNvPr id="3" name="Content Placeholder 2"/>
          <p:cNvSpPr>
            <a:spLocks noGrp="1"/>
          </p:cNvSpPr>
          <p:nvPr>
            <p:ph idx="1"/>
          </p:nvPr>
        </p:nvSpPr>
        <p:spPr>
          <a:xfrm>
            <a:off x="457200" y="3867807"/>
            <a:ext cx="8229600" cy="2772480"/>
          </a:xfrm>
        </p:spPr>
        <p:txBody>
          <a:bodyPr/>
          <a:lstStyle/>
          <a:p>
            <a:endParaRPr lang="en-US"/>
          </a:p>
        </p:txBody>
      </p:sp>
    </p:spTree>
    <p:extLst>
      <p:ext uri="{BB962C8B-B14F-4D97-AF65-F5344CB8AC3E}">
        <p14:creationId xmlns:p14="http://schemas.microsoft.com/office/powerpoint/2010/main" val="965414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Fisheries and Ecosystem Models</a:t>
            </a:r>
            <a:endParaRPr lang="en-US" dirty="0"/>
          </a:p>
        </p:txBody>
      </p:sp>
      <p:sp>
        <p:nvSpPr>
          <p:cNvPr id="3" name="Content Placeholder 2"/>
          <p:cNvSpPr>
            <a:spLocks noGrp="1"/>
          </p:cNvSpPr>
          <p:nvPr>
            <p:ph idx="1"/>
          </p:nvPr>
        </p:nvSpPr>
        <p:spPr/>
        <p:txBody>
          <a:bodyPr/>
          <a:lstStyle/>
          <a:p>
            <a:r>
              <a:rPr lang="en-US" dirty="0" smtClean="0"/>
              <a:t>Questions?</a:t>
            </a:r>
            <a:endParaRPr lang="en-US" dirty="0"/>
          </a:p>
        </p:txBody>
      </p:sp>
    </p:spTree>
    <p:extLst>
      <p:ext uri="{BB962C8B-B14F-4D97-AF65-F5344CB8AC3E}">
        <p14:creationId xmlns:p14="http://schemas.microsoft.com/office/powerpoint/2010/main" val="1652178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on Models for Marine EBM….</a:t>
            </a:r>
            <a:endParaRPr lang="en-US" dirty="0"/>
          </a:p>
        </p:txBody>
      </p:sp>
      <p:sp>
        <p:nvSpPr>
          <p:cNvPr id="3" name="Content Placeholder 2"/>
          <p:cNvSpPr>
            <a:spLocks noGrp="1"/>
          </p:cNvSpPr>
          <p:nvPr>
            <p:ph idx="1"/>
          </p:nvPr>
        </p:nvSpPr>
        <p:spPr/>
        <p:txBody>
          <a:bodyPr/>
          <a:lstStyle/>
          <a:p>
            <a:r>
              <a:rPr lang="en-US" dirty="0" smtClean="0"/>
              <a:t>Including ecosystem processes in stock assessment models</a:t>
            </a:r>
          </a:p>
          <a:p>
            <a:pPr lvl="1"/>
            <a:r>
              <a:rPr lang="en-US" dirty="0" smtClean="0"/>
              <a:t>Environment in stock-recruit models</a:t>
            </a:r>
          </a:p>
          <a:p>
            <a:pPr lvl="1"/>
            <a:r>
              <a:rPr lang="en-US" dirty="0" smtClean="0"/>
              <a:t>Modeling predators as a fishery</a:t>
            </a:r>
            <a:endParaRPr lang="en-US" dirty="0"/>
          </a:p>
          <a:p>
            <a:pPr lvl="1"/>
            <a:r>
              <a:rPr lang="en-US" dirty="0"/>
              <a:t>Time-varying parameters in age-structured models</a:t>
            </a:r>
          </a:p>
          <a:p>
            <a:pPr marL="0" indent="0">
              <a:buNone/>
            </a:pPr>
            <a:endParaRPr lang="en-US" dirty="0"/>
          </a:p>
        </p:txBody>
      </p:sp>
    </p:spTree>
    <p:extLst>
      <p:ext uri="{BB962C8B-B14F-4D97-AF65-F5344CB8AC3E}">
        <p14:creationId xmlns:p14="http://schemas.microsoft.com/office/powerpoint/2010/main" val="37112370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2061</TotalTime>
  <Words>4449</Words>
  <Application>Microsoft Macintosh PowerPoint</Application>
  <PresentationFormat>On-screen Show (4:3)</PresentationFormat>
  <Paragraphs>716</Paragraphs>
  <Slides>91</Slides>
  <Notes>4</Notes>
  <HiddenSlides>2</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91</vt:i4>
      </vt:variant>
    </vt:vector>
  </HeadingPairs>
  <TitlesOfParts>
    <vt:vector size="95" baseType="lpstr">
      <vt:lpstr>NOAA Divider Slides</vt:lpstr>
      <vt:lpstr>NOAA Title Options</vt:lpstr>
      <vt:lpstr>GFAY_Custom</vt:lpstr>
      <vt:lpstr>Equation</vt:lpstr>
      <vt:lpstr>MAR 580: Models for Marine Ecosystem Based Management</vt:lpstr>
      <vt:lpstr>Today’s Outline</vt:lpstr>
      <vt:lpstr>Instructor contact information</vt:lpstr>
      <vt:lpstr>Course Description</vt:lpstr>
      <vt:lpstr>Readings</vt:lpstr>
      <vt:lpstr>Evaluation procedure</vt:lpstr>
      <vt:lpstr>Class Schedule</vt:lpstr>
      <vt:lpstr>Simplified Schedule</vt:lpstr>
      <vt:lpstr>Whats and Whys of  Ecosystem Based Management</vt:lpstr>
      <vt:lpstr>EBM Definitions</vt:lpstr>
      <vt:lpstr>EBM Definitions</vt:lpstr>
      <vt:lpstr>PowerPoint Presentation</vt:lpstr>
      <vt:lpstr>Key elements in EBM definitions</vt:lpstr>
      <vt:lpstr>Coupled social-ecological systems</vt:lpstr>
      <vt:lpstr>Ecosystem Services</vt:lpstr>
      <vt:lpstr>What does an Ecosystem Approach provide that we can’t get from single-species?</vt:lpstr>
      <vt:lpstr>Origins and history of EBFM</vt:lpstr>
      <vt:lpstr>Key literary foundations to EBM</vt:lpstr>
      <vt:lpstr>Where did EBM and related approaches more recently and formally come from?</vt:lpstr>
      <vt:lpstr>Origins and history of EBM</vt:lpstr>
      <vt:lpstr>Origins and history of EBM/EBFM</vt:lpstr>
      <vt:lpstr>Example Efforts at Defining EBM</vt:lpstr>
      <vt:lpstr>Why a course on models for EBM?</vt:lpstr>
      <vt:lpstr>Kinds of Management advice</vt:lpstr>
      <vt:lpstr>Heurism</vt:lpstr>
      <vt:lpstr>Strategic management</vt:lpstr>
      <vt:lpstr>Tactical management</vt:lpstr>
      <vt:lpstr>PowerPoint Presentation</vt:lpstr>
      <vt:lpstr>Link’s Three Pillars of EBM</vt:lpstr>
      <vt:lpstr>PowerPoint Presentation</vt:lpstr>
      <vt:lpstr>Dealing with Tradeoffs</vt:lpstr>
      <vt:lpstr>Evaluating Trade-offs</vt:lpstr>
      <vt:lpstr>Evaluating Trade-offs</vt:lpstr>
      <vt:lpstr>Worm et al. (2009)</vt:lpstr>
      <vt:lpstr>Outstanding research questions for marine EBM</vt:lpstr>
      <vt:lpstr>Outstanding research questions for marine EBM</vt:lpstr>
      <vt:lpstr>What is EBM?</vt:lpstr>
      <vt:lpstr>PowerPoint Presentation</vt:lpstr>
      <vt:lpstr>Fisheries models review</vt:lpstr>
      <vt:lpstr>Use of models in fisheries and conservation</vt:lpstr>
      <vt:lpstr>(almost) all you ever need to  know for Population Modeling</vt:lpstr>
      <vt:lpstr>Single Species Models</vt:lpstr>
      <vt:lpstr>Single Species Models</vt:lpstr>
      <vt:lpstr>Yield per Recruit</vt:lpstr>
      <vt:lpstr>Yield per-recruit analysis</vt:lpstr>
      <vt:lpstr>Spawner-Recruit Relationships</vt:lpstr>
      <vt:lpstr>Single Species Models</vt:lpstr>
      <vt:lpstr>Biomass dynamic (surplus production) models</vt:lpstr>
      <vt:lpstr>Graham-Schaefer production model (logistic growth)</vt:lpstr>
      <vt:lpstr>Single Species Models</vt:lpstr>
      <vt:lpstr>Delay difference models</vt:lpstr>
      <vt:lpstr>The Deriso-Schnute Delay Difference model</vt:lpstr>
      <vt:lpstr>Age-structured Models</vt:lpstr>
      <vt:lpstr>PowerPoint Presentation</vt:lpstr>
      <vt:lpstr>The basic age-structured model</vt:lpstr>
      <vt:lpstr>Age-structured models</vt:lpstr>
      <vt:lpstr>Stage-structured models</vt:lpstr>
      <vt:lpstr>Modeling Stage-Structure (differences from age-based models)</vt:lpstr>
      <vt:lpstr>Size-Structured Models</vt:lpstr>
      <vt:lpstr>PowerPoint Presentation</vt:lpstr>
      <vt:lpstr>Size-structured models</vt:lpstr>
      <vt:lpstr>Single species approaches don’t usually (explicitly) consider:</vt:lpstr>
      <vt:lpstr>Ecosystem approaches/models don’t  usually (explicitly) consider:</vt:lpstr>
      <vt:lpstr>PowerPoint Presentation</vt:lpstr>
      <vt:lpstr>Use of major ecological models used in fisheries</vt:lpstr>
      <vt:lpstr>PowerPoint Presentation</vt:lpstr>
      <vt:lpstr>Ecosystem modeling approaches (Plagányi 2007)</vt:lpstr>
      <vt:lpstr>Ecosystem models we will cover</vt:lpstr>
      <vt:lpstr>Extended single-species models in fisheries</vt:lpstr>
      <vt:lpstr>Minimal Realistic Models a.k.a. Models of Intermediate Complexity</vt:lpstr>
      <vt:lpstr>Barents Sea Minke Whales-Cod-Capelin EXAMPLE</vt:lpstr>
      <vt:lpstr>Multivariate autoregressive (MAR) models</vt:lpstr>
      <vt:lpstr>Aggregate Biomass Models in Fisheries</vt:lpstr>
      <vt:lpstr>Motivation is that functional groups stable over time despite species mix changing</vt:lpstr>
      <vt:lpstr>Aggregate surplus production models</vt:lpstr>
      <vt:lpstr>Use of major ecological models used in fisheries</vt:lpstr>
      <vt:lpstr>Food web models in Fisheries</vt:lpstr>
      <vt:lpstr>Size spectra models</vt:lpstr>
      <vt:lpstr>Whole-of-system models in fisheries</vt:lpstr>
      <vt:lpstr>End to end models allow for evaluation of tradeoffs across broader suite of objectives at system level.</vt:lpstr>
      <vt:lpstr>Qualitative models (e.g. loop analysis)</vt:lpstr>
      <vt:lpstr>Challenges of ecosystem models: finding the sweet spot</vt:lpstr>
      <vt:lpstr>Handling uncertainty in ecosystem models</vt:lpstr>
      <vt:lpstr>Additional models: EBM and spatial management</vt:lpstr>
      <vt:lpstr>Evaluating cumulative impacts Spatial mapping, then weighting of ‘footprint’</vt:lpstr>
      <vt:lpstr>Right whales in Massachusetts, shipping lanes</vt:lpstr>
      <vt:lpstr>PowerPoint Presentation</vt:lpstr>
      <vt:lpstr>Weaknesses of ecosystem models</vt:lpstr>
      <vt:lpstr>Key takeaways</vt:lpstr>
      <vt:lpstr>Fisheries and Ecosystem Models</vt:lpstr>
      <vt:lpstr>Next time on Models for Marine EBM….</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 </dc:subject>
  <dc:creator>Gavin Fay</dc:creator>
  <cp:keywords/>
  <dc:description/>
  <cp:lastModifiedBy>Gavin Fay</cp:lastModifiedBy>
  <cp:revision>244</cp:revision>
  <dcterms:created xsi:type="dcterms:W3CDTF">2014-06-04T00:44:42Z</dcterms:created>
  <dcterms:modified xsi:type="dcterms:W3CDTF">2016-01-29T15:18:14Z</dcterms:modified>
  <cp:category/>
</cp:coreProperties>
</file>